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68" r:id="rId3"/>
    <p:sldId id="257" r:id="rId4"/>
    <p:sldId id="269" r:id="rId5"/>
    <p:sldId id="299" r:id="rId6"/>
    <p:sldId id="321" r:id="rId7"/>
    <p:sldId id="314" r:id="rId8"/>
    <p:sldId id="304" r:id="rId9"/>
    <p:sldId id="287" r:id="rId10"/>
    <p:sldId id="262" r:id="rId11"/>
    <p:sldId id="312" r:id="rId12"/>
    <p:sldId id="320" r:id="rId13"/>
    <p:sldId id="309" r:id="rId14"/>
    <p:sldId id="317" r:id="rId15"/>
    <p:sldId id="316" r:id="rId16"/>
    <p:sldId id="306" r:id="rId17"/>
    <p:sldId id="319" r:id="rId18"/>
    <p:sldId id="302" r:id="rId19"/>
    <p:sldId id="322"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6FEF"/>
    <a:srgbClr val="244F79"/>
    <a:srgbClr val="31679D"/>
    <a:srgbClr val="65E100"/>
    <a:srgbClr val="D98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4" autoAdjust="0"/>
    <p:restoredTop sz="83860" autoAdjust="0"/>
  </p:normalViewPr>
  <p:slideViewPr>
    <p:cSldViewPr snapToObjects="1">
      <p:cViewPr varScale="1">
        <p:scale>
          <a:sx n="83" d="100"/>
          <a:sy n="83" d="100"/>
        </p:scale>
        <p:origin x="-1832"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napToObjects="1">
      <p:cViewPr varScale="1">
        <p:scale>
          <a:sx n="115" d="100"/>
          <a:sy n="115" d="100"/>
        </p:scale>
        <p:origin x="-3256"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interSettings" Target="printerSettings/printerSettings1.bin"/><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69D52C-0753-B94B-8A71-F58D82834897}" type="datetimeFigureOut">
              <a:rPr lang="en-US" smtClean="0"/>
              <a:pPr/>
              <a:t>2015-03-20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F79342C-F79A-DC42-8109-86EE59C75412}" type="slidenum">
              <a:rPr lang="en-US" smtClean="0"/>
              <a:pPr/>
              <a:t>‹#›</a:t>
            </a:fld>
            <a:endParaRPr lang="en-US"/>
          </a:p>
        </p:txBody>
      </p:sp>
    </p:spTree>
    <p:extLst>
      <p:ext uri="{BB962C8B-B14F-4D97-AF65-F5344CB8AC3E}">
        <p14:creationId xmlns:p14="http://schemas.microsoft.com/office/powerpoint/2010/main" val="20701512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Hello my name is Robert </a:t>
            </a:r>
            <a:r>
              <a:rPr lang="en-US" dirty="0" err="1" smtClean="0"/>
              <a:t>Platek</a:t>
            </a:r>
            <a:r>
              <a:rPr lang="en-US" dirty="0" smtClean="0"/>
              <a:t>, and I’m the</a:t>
            </a:r>
            <a:r>
              <a:rPr lang="en-US" baseline="0" dirty="0" smtClean="0"/>
              <a:t> founder and CEO of SensorSuite</a:t>
            </a:r>
          </a:p>
          <a:p>
            <a:r>
              <a:rPr lang="en-US" baseline="0" dirty="0" smtClean="0"/>
              <a:t>Thank you for the opportunity to be here today</a:t>
            </a:r>
            <a:endParaRPr lang="en-US" dirty="0"/>
          </a:p>
        </p:txBody>
      </p:sp>
      <p:sp>
        <p:nvSpPr>
          <p:cNvPr id="4" name="Slide Number Placeholder 3"/>
          <p:cNvSpPr>
            <a:spLocks noGrp="1"/>
          </p:cNvSpPr>
          <p:nvPr>
            <p:ph type="sldNum" sz="quarter" idx="10"/>
          </p:nvPr>
        </p:nvSpPr>
        <p:spPr/>
        <p:txBody>
          <a:bodyPr/>
          <a:lstStyle/>
          <a:p>
            <a:fld id="{AF79342C-F79A-DC42-8109-86EE59C75412}"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Working on really exciting</a:t>
            </a:r>
            <a:r>
              <a:rPr lang="en-US" baseline="0" dirty="0" smtClean="0"/>
              <a:t> partnerships which will help us scale and capture market share</a:t>
            </a:r>
          </a:p>
          <a:p>
            <a:r>
              <a:rPr lang="en-US" baseline="0" dirty="0" smtClean="0"/>
              <a:t>Talk about </a:t>
            </a:r>
            <a:r>
              <a:rPr lang="en-US" baseline="0" dirty="0" err="1" smtClean="0"/>
              <a:t>goto</a:t>
            </a:r>
            <a:r>
              <a:rPr lang="en-US" baseline="0" dirty="0" smtClean="0"/>
              <a:t> market</a:t>
            </a:r>
          </a:p>
          <a:p>
            <a:endParaRPr lang="en-US" baseline="0" dirty="0" smtClean="0"/>
          </a:p>
          <a:p>
            <a:r>
              <a:rPr lang="en-US" baseline="0" dirty="0" smtClean="0"/>
              <a:t>Technology – de-risked  25+ successful test projects</a:t>
            </a:r>
          </a:p>
          <a:p>
            <a:r>
              <a:rPr lang="en-US" baseline="0" dirty="0" smtClean="0"/>
              <a:t>Market – de-risked   Signed agreement with channel partners</a:t>
            </a:r>
          </a:p>
        </p:txBody>
      </p:sp>
      <p:sp>
        <p:nvSpPr>
          <p:cNvPr id="4" name="Slide Number Placeholder 3"/>
          <p:cNvSpPr>
            <a:spLocks noGrp="1"/>
          </p:cNvSpPr>
          <p:nvPr>
            <p:ph type="sldNum" sz="quarter" idx="10"/>
          </p:nvPr>
        </p:nvSpPr>
        <p:spPr/>
        <p:txBody>
          <a:bodyPr/>
          <a:lstStyle/>
          <a:p>
            <a:fld id="{AF79342C-F79A-DC42-8109-86EE59C75412}" type="slidenum">
              <a:rPr lang="en-US" smtClean="0"/>
              <a:pPr/>
              <a:t>10</a:t>
            </a:fld>
            <a:endParaRPr lang="en-US"/>
          </a:p>
        </p:txBody>
      </p:sp>
    </p:spTree>
    <p:extLst>
      <p:ext uri="{BB962C8B-B14F-4D97-AF65-F5344CB8AC3E}">
        <p14:creationId xmlns:p14="http://schemas.microsoft.com/office/powerpoint/2010/main" val="1946800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have been</a:t>
            </a:r>
            <a:r>
              <a:rPr lang="en-US" baseline="0" dirty="0" smtClean="0"/>
              <a:t> many key </a:t>
            </a:r>
            <a:r>
              <a:rPr lang="en-US" baseline="0" dirty="0" err="1" smtClean="0"/>
              <a:t>learnings</a:t>
            </a:r>
            <a:r>
              <a:rPr lang="en-US" baseline="0" dirty="0" smtClean="0"/>
              <a:t> from customers </a:t>
            </a:r>
            <a:endParaRPr lang="en-US" dirty="0"/>
          </a:p>
        </p:txBody>
      </p:sp>
      <p:sp>
        <p:nvSpPr>
          <p:cNvPr id="4" name="Slide Number Placeholder 3"/>
          <p:cNvSpPr>
            <a:spLocks noGrp="1"/>
          </p:cNvSpPr>
          <p:nvPr>
            <p:ph type="sldNum" sz="quarter" idx="10"/>
          </p:nvPr>
        </p:nvSpPr>
        <p:spPr/>
        <p:txBody>
          <a:bodyPr/>
          <a:lstStyle/>
          <a:p>
            <a:fld id="{AF79342C-F79A-DC42-8109-86EE59C75412}" type="slidenum">
              <a:rPr lang="en-US" smtClean="0"/>
              <a:pPr/>
              <a:t>11</a:t>
            </a:fld>
            <a:endParaRPr lang="en-US"/>
          </a:p>
        </p:txBody>
      </p:sp>
    </p:spTree>
    <p:extLst>
      <p:ext uri="{BB962C8B-B14F-4D97-AF65-F5344CB8AC3E}">
        <p14:creationId xmlns:p14="http://schemas.microsoft.com/office/powerpoint/2010/main" val="689944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Competitor</a:t>
            </a:r>
            <a:r>
              <a:rPr lang="en-US" baseline="0" dirty="0" smtClean="0"/>
              <a:t> landscape</a:t>
            </a:r>
          </a:p>
          <a:p>
            <a:r>
              <a:rPr lang="en-US" baseline="0" dirty="0" smtClean="0"/>
              <a:t>Lots of action in the consumer space, Nest, </a:t>
            </a:r>
            <a:r>
              <a:rPr lang="en-US" baseline="0" dirty="0" err="1" smtClean="0"/>
              <a:t>Ecobee</a:t>
            </a:r>
            <a:r>
              <a:rPr lang="en-US" baseline="0" dirty="0" smtClean="0"/>
              <a:t>, Smart things and others</a:t>
            </a:r>
          </a:p>
          <a:p>
            <a:r>
              <a:rPr lang="en-US" baseline="0" dirty="0" err="1" smtClean="0"/>
              <a:t>Sensorsuite</a:t>
            </a:r>
            <a:r>
              <a:rPr lang="en-US" baseline="0" dirty="0" smtClean="0"/>
              <a:t> is an industrial internet company focusing on Internet of things business solutions</a:t>
            </a:r>
          </a:p>
          <a:p>
            <a:endParaRPr lang="en-US" dirty="0"/>
          </a:p>
        </p:txBody>
      </p:sp>
      <p:sp>
        <p:nvSpPr>
          <p:cNvPr id="4" name="Slide Number Placeholder 3"/>
          <p:cNvSpPr>
            <a:spLocks noGrp="1"/>
          </p:cNvSpPr>
          <p:nvPr>
            <p:ph type="sldNum" sz="quarter" idx="10"/>
          </p:nvPr>
        </p:nvSpPr>
        <p:spPr/>
        <p:txBody>
          <a:bodyPr/>
          <a:lstStyle/>
          <a:p>
            <a:fld id="{AF79342C-F79A-DC42-8109-86EE59C75412}" type="slidenum">
              <a:rPr lang="en-US" smtClean="0"/>
              <a:pPr/>
              <a:t>12</a:t>
            </a:fld>
            <a:endParaRPr lang="en-US"/>
          </a:p>
        </p:txBody>
      </p:sp>
    </p:spTree>
    <p:extLst>
      <p:ext uri="{BB962C8B-B14F-4D97-AF65-F5344CB8AC3E}">
        <p14:creationId xmlns:p14="http://schemas.microsoft.com/office/powerpoint/2010/main" val="6899441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With your help today we hope to expand our team </a:t>
            </a:r>
            <a:endParaRPr lang="en-US" dirty="0"/>
          </a:p>
        </p:txBody>
      </p:sp>
      <p:sp>
        <p:nvSpPr>
          <p:cNvPr id="4" name="Slide Number Placeholder 3"/>
          <p:cNvSpPr>
            <a:spLocks noGrp="1"/>
          </p:cNvSpPr>
          <p:nvPr>
            <p:ph type="sldNum" sz="quarter" idx="10"/>
          </p:nvPr>
        </p:nvSpPr>
        <p:spPr/>
        <p:txBody>
          <a:bodyPr/>
          <a:lstStyle/>
          <a:p>
            <a:fld id="{AF79342C-F79A-DC42-8109-86EE59C75412}" type="slidenum">
              <a:rPr lang="en-US" smtClean="0"/>
              <a:pPr/>
              <a:t>13</a:t>
            </a:fld>
            <a:endParaRPr lang="en-US"/>
          </a:p>
        </p:txBody>
      </p:sp>
    </p:spTree>
    <p:extLst>
      <p:ext uri="{BB962C8B-B14F-4D97-AF65-F5344CB8AC3E}">
        <p14:creationId xmlns:p14="http://schemas.microsoft.com/office/powerpoint/2010/main" val="25203729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79342C-F79A-DC42-8109-86EE59C75412}" type="slidenum">
              <a:rPr lang="en-US" smtClean="0"/>
              <a:pPr/>
              <a:t>14</a:t>
            </a:fld>
            <a:endParaRPr lang="en-US"/>
          </a:p>
        </p:txBody>
      </p:sp>
    </p:spTree>
    <p:extLst>
      <p:ext uri="{BB962C8B-B14F-4D97-AF65-F5344CB8AC3E}">
        <p14:creationId xmlns:p14="http://schemas.microsoft.com/office/powerpoint/2010/main" val="25203729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projecting about 1 to 1.3 million</a:t>
            </a:r>
            <a:r>
              <a:rPr lang="en-US" baseline="0" dirty="0" smtClean="0"/>
              <a:t> in revenue next year</a:t>
            </a:r>
          </a:p>
          <a:p>
            <a:r>
              <a:rPr lang="en-US" baseline="0" dirty="0" smtClean="0"/>
              <a:t>Which will set us up for a strong 2016 as we bring on new resellers and channel partners</a:t>
            </a:r>
          </a:p>
          <a:p>
            <a:r>
              <a:rPr lang="en-US" baseline="0" dirty="0" smtClean="0"/>
              <a:t>We project 6MM in revenue in 2016</a:t>
            </a:r>
          </a:p>
        </p:txBody>
      </p:sp>
      <p:sp>
        <p:nvSpPr>
          <p:cNvPr id="4" name="Slide Number Placeholder 3"/>
          <p:cNvSpPr>
            <a:spLocks noGrp="1"/>
          </p:cNvSpPr>
          <p:nvPr>
            <p:ph type="sldNum" sz="quarter" idx="10"/>
          </p:nvPr>
        </p:nvSpPr>
        <p:spPr/>
        <p:txBody>
          <a:bodyPr/>
          <a:lstStyle/>
          <a:p>
            <a:fld id="{AF79342C-F79A-DC42-8109-86EE59C75412}" type="slidenum">
              <a:rPr lang="en-US" smtClean="0"/>
              <a:pPr/>
              <a:t>15</a:t>
            </a:fld>
            <a:endParaRPr lang="en-US"/>
          </a:p>
        </p:txBody>
      </p:sp>
    </p:spTree>
    <p:extLst>
      <p:ext uri="{BB962C8B-B14F-4D97-AF65-F5344CB8AC3E}">
        <p14:creationId xmlns:p14="http://schemas.microsoft.com/office/powerpoint/2010/main" val="25203729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-we've spent </a:t>
            </a:r>
            <a:r>
              <a:rPr lang="en-US" baseline="0" dirty="0" err="1" smtClean="0"/>
              <a:t>alot</a:t>
            </a:r>
            <a:r>
              <a:rPr lang="en-US" baseline="0" dirty="0" smtClean="0"/>
              <a:t> of time on the technology and sales aspects of the business</a:t>
            </a:r>
          </a:p>
          <a:p>
            <a:r>
              <a:rPr lang="en-US" baseline="0" dirty="0" smtClean="0"/>
              <a:t>but I've also paid close attention to positioning </a:t>
            </a:r>
            <a:r>
              <a:rPr lang="en-US" baseline="0" dirty="0" err="1" smtClean="0"/>
              <a:t>sensorsuite</a:t>
            </a:r>
            <a:r>
              <a:rPr lang="en-US" baseline="0" dirty="0" smtClean="0"/>
              <a:t> as a leader and authority</a:t>
            </a:r>
          </a:p>
          <a:p>
            <a:r>
              <a:rPr lang="en-US" baseline="0" dirty="0" smtClean="0"/>
              <a:t>in the emerging IOT industry</a:t>
            </a:r>
          </a:p>
          <a:p>
            <a:r>
              <a:rPr lang="en-US" baseline="0" dirty="0" smtClean="0"/>
              <a:t>Our work has attracted lots of media attention, the biggest being the Gartner Cool Vendor award</a:t>
            </a:r>
          </a:p>
          <a:p>
            <a:endParaRPr lang="en-US" baseline="0" dirty="0" smtClean="0"/>
          </a:p>
        </p:txBody>
      </p:sp>
      <p:sp>
        <p:nvSpPr>
          <p:cNvPr id="4" name="Slide Number Placeholder 3"/>
          <p:cNvSpPr>
            <a:spLocks noGrp="1"/>
          </p:cNvSpPr>
          <p:nvPr>
            <p:ph type="sldNum" sz="quarter" idx="10"/>
          </p:nvPr>
        </p:nvSpPr>
        <p:spPr/>
        <p:txBody>
          <a:bodyPr/>
          <a:lstStyle/>
          <a:p>
            <a:fld id="{AF79342C-F79A-DC42-8109-86EE59C75412}" type="slidenum">
              <a:rPr lang="en-US" smtClean="0"/>
              <a:pPr/>
              <a:t>16</a:t>
            </a:fld>
            <a:endParaRPr lang="en-US"/>
          </a:p>
        </p:txBody>
      </p:sp>
    </p:spTree>
    <p:extLst>
      <p:ext uri="{BB962C8B-B14F-4D97-AF65-F5344CB8AC3E}">
        <p14:creationId xmlns:p14="http://schemas.microsoft.com/office/powerpoint/2010/main" val="1786425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summary, there’s a lot of big things on the horizon</a:t>
            </a:r>
          </a:p>
          <a:p>
            <a:endParaRPr lang="en-US" dirty="0" smtClean="0"/>
          </a:p>
          <a:p>
            <a:r>
              <a:rPr lang="en-US" dirty="0" smtClean="0"/>
              <a:t>We’re a team focused</a:t>
            </a:r>
            <a:r>
              <a:rPr lang="en-US" baseline="0" dirty="0" smtClean="0"/>
              <a:t> on execution, and in the next month alone we have these exciting things happening</a:t>
            </a:r>
          </a:p>
          <a:p>
            <a:endParaRPr lang="en-US" baseline="0" dirty="0" smtClean="0"/>
          </a:p>
          <a:p>
            <a:r>
              <a:rPr lang="en-US" baseline="0" dirty="0" smtClean="0"/>
              <a:t>Going to UTAH next week to install a pilot they’re very excited about.. They want to start with 600 restaurants (1 chain) and then expand to a potential of 7000 more</a:t>
            </a:r>
          </a:p>
          <a:p>
            <a:endParaRPr lang="en-US" baseline="0" dirty="0" smtClean="0"/>
          </a:p>
          <a:p>
            <a:r>
              <a:rPr lang="en-US" baseline="0" dirty="0" smtClean="0"/>
              <a:t>Telus is launching an innovative store next month</a:t>
            </a:r>
          </a:p>
          <a:p>
            <a:endParaRPr lang="en-US" dirty="0" smtClean="0"/>
          </a:p>
          <a:p>
            <a:r>
              <a:rPr lang="en-US" dirty="0" smtClean="0"/>
              <a:t>We</a:t>
            </a:r>
            <a:r>
              <a:rPr lang="en-US" baseline="0" dirty="0" smtClean="0"/>
              <a:t> want to be able to capture and execute on all this exciting business coming our way, and ask for your support today, thank you!</a:t>
            </a:r>
          </a:p>
          <a:p>
            <a:endParaRPr lang="en-US" baseline="0" dirty="0" smtClean="0"/>
          </a:p>
        </p:txBody>
      </p:sp>
      <p:sp>
        <p:nvSpPr>
          <p:cNvPr id="4" name="Slide Number Placeholder 3"/>
          <p:cNvSpPr>
            <a:spLocks noGrp="1"/>
          </p:cNvSpPr>
          <p:nvPr>
            <p:ph type="sldNum" sz="quarter" idx="10"/>
          </p:nvPr>
        </p:nvSpPr>
        <p:spPr/>
        <p:txBody>
          <a:bodyPr/>
          <a:lstStyle/>
          <a:p>
            <a:fld id="{AF79342C-F79A-DC42-8109-86EE59C75412}" type="slidenum">
              <a:rPr lang="en-US" smtClean="0"/>
              <a:pPr/>
              <a:t>17</a:t>
            </a:fld>
            <a:endParaRPr lang="en-US"/>
          </a:p>
        </p:txBody>
      </p:sp>
    </p:spTree>
    <p:extLst>
      <p:ext uri="{BB962C8B-B14F-4D97-AF65-F5344CB8AC3E}">
        <p14:creationId xmlns:p14="http://schemas.microsoft.com/office/powerpoint/2010/main" val="2884316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company about execution and grabbing market share</a:t>
            </a:r>
          </a:p>
          <a:p>
            <a:endParaRPr lang="en-US" dirty="0"/>
          </a:p>
        </p:txBody>
      </p:sp>
      <p:sp>
        <p:nvSpPr>
          <p:cNvPr id="4" name="Slide Number Placeholder 3"/>
          <p:cNvSpPr>
            <a:spLocks noGrp="1"/>
          </p:cNvSpPr>
          <p:nvPr>
            <p:ph type="sldNum" sz="quarter" idx="10"/>
          </p:nvPr>
        </p:nvSpPr>
        <p:spPr/>
        <p:txBody>
          <a:bodyPr/>
          <a:lstStyle/>
          <a:p>
            <a:fld id="{AF79342C-F79A-DC42-8109-86EE59C75412}" type="slidenum">
              <a:rPr lang="en-US" smtClean="0"/>
              <a:pPr/>
              <a:t>19</a:t>
            </a:fld>
            <a:endParaRPr lang="en-US"/>
          </a:p>
        </p:txBody>
      </p:sp>
    </p:spTree>
    <p:extLst>
      <p:ext uri="{BB962C8B-B14F-4D97-AF65-F5344CB8AC3E}">
        <p14:creationId xmlns:p14="http://schemas.microsoft.com/office/powerpoint/2010/main" val="2362210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a:t>
            </a:r>
            <a:r>
              <a:rPr lang="en-US" baseline="0" dirty="0" smtClean="0"/>
              <a:t> here today asking for 125 thousand in order to fulfill and support orders from our exciting new channel partner opportunities, as well as to grow and be able to capture new </a:t>
            </a:r>
            <a:r>
              <a:rPr lang="en-US" baseline="0" dirty="0" err="1" smtClean="0"/>
              <a:t>opps</a:t>
            </a:r>
            <a:r>
              <a:rPr lang="en-US" baseline="0" dirty="0" smtClean="0"/>
              <a:t> coming in</a:t>
            </a:r>
          </a:p>
          <a:p>
            <a:endParaRPr lang="en-US" dirty="0"/>
          </a:p>
        </p:txBody>
      </p:sp>
      <p:sp>
        <p:nvSpPr>
          <p:cNvPr id="4" name="Slide Number Placeholder 3"/>
          <p:cNvSpPr>
            <a:spLocks noGrp="1"/>
          </p:cNvSpPr>
          <p:nvPr>
            <p:ph type="sldNum" sz="quarter" idx="10"/>
          </p:nvPr>
        </p:nvSpPr>
        <p:spPr/>
        <p:txBody>
          <a:bodyPr/>
          <a:lstStyle/>
          <a:p>
            <a:fld id="{AF79342C-F79A-DC42-8109-86EE59C75412}" type="slidenum">
              <a:rPr lang="en-US" smtClean="0"/>
              <a:pPr/>
              <a:t>2</a:t>
            </a:fld>
            <a:endParaRPr lang="en-US"/>
          </a:p>
        </p:txBody>
      </p:sp>
    </p:spTree>
    <p:extLst>
      <p:ext uri="{BB962C8B-B14F-4D97-AF65-F5344CB8AC3E}">
        <p14:creationId xmlns:p14="http://schemas.microsoft.com/office/powerpoint/2010/main" val="2884316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Amazing team </a:t>
            </a:r>
          </a:p>
          <a:p>
            <a:r>
              <a:rPr lang="en-US" dirty="0" smtClean="0"/>
              <a:t>Unique domain experience</a:t>
            </a:r>
          </a:p>
          <a:p>
            <a:r>
              <a:rPr lang="en-US" dirty="0" smtClean="0"/>
              <a:t>We’ve owned and run businesses</a:t>
            </a:r>
          </a:p>
          <a:p>
            <a:r>
              <a:rPr lang="en-US" dirty="0" smtClean="0"/>
              <a:t>Been first employees at successful</a:t>
            </a:r>
            <a:r>
              <a:rPr lang="en-US" baseline="0" dirty="0" smtClean="0"/>
              <a:t> startups</a:t>
            </a:r>
          </a:p>
          <a:p>
            <a:r>
              <a:rPr lang="en-US" baseline="0" dirty="0" smtClean="0"/>
              <a:t>And headed up large engineering teams at companies like RBC</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After 5 years at IBM I joined </a:t>
            </a:r>
            <a:r>
              <a:rPr lang="en-US" baseline="0" dirty="0" err="1" smtClean="0"/>
              <a:t>Vlad’s</a:t>
            </a:r>
            <a:r>
              <a:rPr lang="en-US" baseline="0" dirty="0" smtClean="0"/>
              <a:t> green energy consulting company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Dragged me into boiler rooms, rooftops, innards of buildings, and we realized it’s wild west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2009 I started designing IOT systems, fast forward a few years and here we are today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I’m also the Chairman of the IOT </a:t>
            </a:r>
            <a:r>
              <a:rPr lang="en-US" baseline="0" dirty="0" err="1" smtClean="0"/>
              <a:t>meetup</a:t>
            </a:r>
            <a:r>
              <a:rPr lang="en-US" baseline="0" dirty="0" smtClean="0"/>
              <a:t> group in Toronto with over 800 members</a:t>
            </a:r>
            <a:endParaRPr lang="en-US" dirty="0" smtClean="0"/>
          </a:p>
          <a:p>
            <a:endParaRPr lang="en-US" dirty="0"/>
          </a:p>
        </p:txBody>
      </p:sp>
      <p:sp>
        <p:nvSpPr>
          <p:cNvPr id="4" name="Slide Number Placeholder 3"/>
          <p:cNvSpPr>
            <a:spLocks noGrp="1"/>
          </p:cNvSpPr>
          <p:nvPr>
            <p:ph type="sldNum" sz="quarter" idx="10"/>
          </p:nvPr>
        </p:nvSpPr>
        <p:spPr/>
        <p:txBody>
          <a:bodyPr/>
          <a:lstStyle/>
          <a:p>
            <a:fld id="{AF79342C-F79A-DC42-8109-86EE59C75412}"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Traditional companies like </a:t>
            </a:r>
            <a:r>
              <a:rPr lang="en-US" dirty="0" err="1" smtClean="0"/>
              <a:t>honeywell</a:t>
            </a:r>
            <a:r>
              <a:rPr lang="en-US" dirty="0" smtClean="0"/>
              <a:t>,</a:t>
            </a:r>
            <a:r>
              <a:rPr lang="en-US" baseline="0" dirty="0" smtClean="0"/>
              <a:t> </a:t>
            </a:r>
            <a:r>
              <a:rPr lang="en-US" baseline="0" dirty="0" err="1" smtClean="0"/>
              <a:t>johnson</a:t>
            </a:r>
            <a:r>
              <a:rPr lang="en-US" baseline="0" dirty="0" smtClean="0"/>
              <a:t> and others are still mostly wired, expensive and cater to large buildings</a:t>
            </a:r>
          </a:p>
          <a:p>
            <a:r>
              <a:rPr lang="en-US" dirty="0" smtClean="0"/>
              <a:t>Spoke to a top</a:t>
            </a:r>
            <a:r>
              <a:rPr lang="en-US" baseline="0" dirty="0" smtClean="0"/>
              <a:t> sales guy at Honeywell last week, and he said their analytics platform leaves much to be desired.. He avoids it at all costs</a:t>
            </a:r>
            <a:endParaRPr lang="en-US" dirty="0"/>
          </a:p>
        </p:txBody>
      </p:sp>
      <p:sp>
        <p:nvSpPr>
          <p:cNvPr id="4" name="Slide Number Placeholder 3"/>
          <p:cNvSpPr>
            <a:spLocks noGrp="1"/>
          </p:cNvSpPr>
          <p:nvPr>
            <p:ph type="sldNum" sz="quarter" idx="10"/>
          </p:nvPr>
        </p:nvSpPr>
        <p:spPr/>
        <p:txBody>
          <a:bodyPr/>
          <a:lstStyle/>
          <a:p>
            <a:fld id="{AF79342C-F79A-DC42-8109-86EE59C75412}" type="slidenum">
              <a:rPr lang="en-US" smtClean="0"/>
              <a:pPr/>
              <a:t>4</a:t>
            </a:fld>
            <a:endParaRPr lang="en-US"/>
          </a:p>
        </p:txBody>
      </p:sp>
    </p:spTree>
    <p:extLst>
      <p:ext uri="{BB962C8B-B14F-4D97-AF65-F5344CB8AC3E}">
        <p14:creationId xmlns:p14="http://schemas.microsoft.com/office/powerpoint/2010/main" val="1138392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Our first paying customer wanted a way to monitor his</a:t>
            </a:r>
            <a:r>
              <a:rPr lang="en-US" baseline="0" dirty="0" smtClean="0"/>
              <a:t> boiler rooms remotely while out of the country</a:t>
            </a:r>
          </a:p>
          <a:p>
            <a:r>
              <a:rPr lang="en-US" dirty="0" err="1" smtClean="0"/>
              <a:t>Sensorsuite</a:t>
            </a:r>
            <a:r>
              <a:rPr lang="en-US" baseline="0" dirty="0" smtClean="0"/>
              <a:t> enables a digital nervous system that can collect critical data and send it back in </a:t>
            </a:r>
            <a:r>
              <a:rPr lang="en-US" baseline="0" dirty="0" err="1" smtClean="0"/>
              <a:t>realtime</a:t>
            </a:r>
            <a:r>
              <a:rPr lang="en-US" baseline="0" dirty="0" smtClean="0"/>
              <a:t> to customers</a:t>
            </a:r>
            <a:endParaRPr lang="en-US" dirty="0" smtClean="0"/>
          </a:p>
          <a:p>
            <a:r>
              <a:rPr lang="en-US" dirty="0" smtClean="0"/>
              <a:t>In 2012</a:t>
            </a:r>
            <a:r>
              <a:rPr lang="en-US" baseline="0" dirty="0" smtClean="0"/>
              <a:t> we sold him 15 </a:t>
            </a:r>
            <a:r>
              <a:rPr lang="en-US" baseline="0" dirty="0" err="1" smtClean="0"/>
              <a:t>boilerlink</a:t>
            </a:r>
            <a:r>
              <a:rPr lang="en-US" baseline="0" dirty="0" smtClean="0"/>
              <a:t> systems and he freaked out at us</a:t>
            </a:r>
            <a:endParaRPr lang="en-US" dirty="0" smtClean="0"/>
          </a:p>
        </p:txBody>
      </p:sp>
      <p:sp>
        <p:nvSpPr>
          <p:cNvPr id="4" name="Slide Number Placeholder 3"/>
          <p:cNvSpPr>
            <a:spLocks noGrp="1"/>
          </p:cNvSpPr>
          <p:nvPr>
            <p:ph type="sldNum" sz="quarter" idx="10"/>
          </p:nvPr>
        </p:nvSpPr>
        <p:spPr/>
        <p:txBody>
          <a:bodyPr/>
          <a:lstStyle/>
          <a:p>
            <a:fld id="{AF79342C-F79A-DC42-8109-86EE59C75412}" type="slidenum">
              <a:rPr lang="en-US" smtClean="0"/>
              <a:pPr/>
              <a:t>5</a:t>
            </a:fld>
            <a:endParaRPr lang="en-US"/>
          </a:p>
        </p:txBody>
      </p:sp>
    </p:spTree>
    <p:extLst>
      <p:ext uri="{BB962C8B-B14F-4D97-AF65-F5344CB8AC3E}">
        <p14:creationId xmlns:p14="http://schemas.microsoft.com/office/powerpoint/2010/main" val="3948592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zoomed out a bit, and started discovering</a:t>
            </a:r>
            <a:r>
              <a:rPr lang="en-US" baseline="0" dirty="0" smtClean="0"/>
              <a:t> other solutions customers wanted</a:t>
            </a:r>
          </a:p>
          <a:p>
            <a:r>
              <a:rPr lang="en-US" baseline="0" dirty="0" smtClean="0"/>
              <a:t>Water damage is a big one</a:t>
            </a:r>
          </a:p>
          <a:p>
            <a:r>
              <a:rPr lang="en-US" baseline="0" dirty="0" smtClean="0"/>
              <a:t>And we’ve also developed energy and water monitoring packages</a:t>
            </a:r>
          </a:p>
          <a:p>
            <a:endParaRPr lang="en-US" dirty="0"/>
          </a:p>
        </p:txBody>
      </p:sp>
      <p:sp>
        <p:nvSpPr>
          <p:cNvPr id="4" name="Slide Number Placeholder 3"/>
          <p:cNvSpPr>
            <a:spLocks noGrp="1"/>
          </p:cNvSpPr>
          <p:nvPr>
            <p:ph type="sldNum" sz="quarter" idx="10"/>
          </p:nvPr>
        </p:nvSpPr>
        <p:spPr/>
        <p:txBody>
          <a:bodyPr/>
          <a:lstStyle/>
          <a:p>
            <a:fld id="{AF79342C-F79A-DC42-8109-86EE59C75412}" type="slidenum">
              <a:rPr lang="en-US" smtClean="0"/>
              <a:pPr/>
              <a:t>6</a:t>
            </a:fld>
            <a:endParaRPr lang="en-US"/>
          </a:p>
        </p:txBody>
      </p:sp>
    </p:spTree>
    <p:extLst>
      <p:ext uri="{BB962C8B-B14F-4D97-AF65-F5344CB8AC3E}">
        <p14:creationId xmlns:p14="http://schemas.microsoft.com/office/powerpoint/2010/main" val="4185116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t>
            </a:r>
            <a:r>
              <a:rPr lang="en-US" dirty="0" err="1" smtClean="0"/>
              <a:t>sensorsuite</a:t>
            </a:r>
            <a:r>
              <a:rPr lang="en-US" dirty="0" smtClean="0"/>
              <a:t> we’ve created</a:t>
            </a:r>
            <a:r>
              <a:rPr lang="en-US" baseline="0" dirty="0" smtClean="0"/>
              <a:t> a cloud platform where 1 dashboard gives you insight into one building, or your whole portfolio from anywhere in the world</a:t>
            </a:r>
          </a:p>
          <a:p>
            <a:r>
              <a:rPr lang="en-US" baseline="0" dirty="0" smtClean="0"/>
              <a:t>We started as a monitoring company, but quickly realized that customers want to see an ROI, so we added a control solution to our platform</a:t>
            </a:r>
            <a:endParaRPr lang="en-US" dirty="0"/>
          </a:p>
        </p:txBody>
      </p:sp>
      <p:sp>
        <p:nvSpPr>
          <p:cNvPr id="4" name="Slide Number Placeholder 3"/>
          <p:cNvSpPr>
            <a:spLocks noGrp="1"/>
          </p:cNvSpPr>
          <p:nvPr>
            <p:ph type="sldNum" sz="quarter" idx="10"/>
          </p:nvPr>
        </p:nvSpPr>
        <p:spPr/>
        <p:txBody>
          <a:bodyPr/>
          <a:lstStyle/>
          <a:p>
            <a:fld id="{AF79342C-F79A-DC42-8109-86EE59C75412}" type="slidenum">
              <a:rPr lang="en-US" smtClean="0"/>
              <a:pPr/>
              <a:t>7</a:t>
            </a:fld>
            <a:endParaRPr lang="en-US"/>
          </a:p>
        </p:txBody>
      </p:sp>
    </p:spTree>
    <p:extLst>
      <p:ext uri="{BB962C8B-B14F-4D97-AF65-F5344CB8AC3E}">
        <p14:creationId xmlns:p14="http://schemas.microsoft.com/office/powerpoint/2010/main" val="689944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focus</a:t>
            </a:r>
            <a:r>
              <a:rPr lang="en-US" baseline="0" dirty="0" smtClean="0"/>
              <a:t> on the retrofit building market, there’s thousands of building in this city alone that have no technology in place</a:t>
            </a:r>
          </a:p>
          <a:p>
            <a:r>
              <a:rPr lang="en-US" baseline="0" dirty="0" smtClean="0"/>
              <a:t>Our </a:t>
            </a:r>
            <a:r>
              <a:rPr lang="en-US" baseline="0" dirty="0" err="1" smtClean="0"/>
              <a:t>suitestat</a:t>
            </a:r>
            <a:r>
              <a:rPr lang="en-US" baseline="0" dirty="0" smtClean="0"/>
              <a:t> smart thermostat takes control of existing thermostats and makes them intelligent</a:t>
            </a:r>
          </a:p>
        </p:txBody>
      </p:sp>
      <p:sp>
        <p:nvSpPr>
          <p:cNvPr id="4" name="Slide Number Placeholder 3"/>
          <p:cNvSpPr>
            <a:spLocks noGrp="1"/>
          </p:cNvSpPr>
          <p:nvPr>
            <p:ph type="sldNum" sz="quarter" idx="10"/>
          </p:nvPr>
        </p:nvSpPr>
        <p:spPr/>
        <p:txBody>
          <a:bodyPr/>
          <a:lstStyle/>
          <a:p>
            <a:fld id="{AF79342C-F79A-DC42-8109-86EE59C75412}" type="slidenum">
              <a:rPr lang="en-US" smtClean="0"/>
              <a:pPr/>
              <a:t>8</a:t>
            </a:fld>
            <a:endParaRPr lang="en-US"/>
          </a:p>
        </p:txBody>
      </p:sp>
    </p:spTree>
    <p:extLst>
      <p:ext uri="{BB962C8B-B14F-4D97-AF65-F5344CB8AC3E}">
        <p14:creationId xmlns:p14="http://schemas.microsoft.com/office/powerpoint/2010/main" val="1557122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small amount of money we’ve raised, we’ve gotten a lot of traction and found product market fit</a:t>
            </a:r>
          </a:p>
          <a:p>
            <a:endParaRPr lang="en-US" dirty="0"/>
          </a:p>
        </p:txBody>
      </p:sp>
      <p:sp>
        <p:nvSpPr>
          <p:cNvPr id="4" name="Slide Number Placeholder 3"/>
          <p:cNvSpPr>
            <a:spLocks noGrp="1"/>
          </p:cNvSpPr>
          <p:nvPr>
            <p:ph type="sldNum" sz="quarter" idx="10"/>
          </p:nvPr>
        </p:nvSpPr>
        <p:spPr/>
        <p:txBody>
          <a:bodyPr/>
          <a:lstStyle/>
          <a:p>
            <a:fld id="{AF79342C-F79A-DC42-8109-86EE59C75412}" type="slidenum">
              <a:rPr lang="en-US" smtClean="0"/>
              <a:pPr/>
              <a:t>9</a:t>
            </a:fld>
            <a:endParaRPr lang="en-US"/>
          </a:p>
        </p:txBody>
      </p:sp>
    </p:spTree>
    <p:extLst>
      <p:ext uri="{BB962C8B-B14F-4D97-AF65-F5344CB8AC3E}">
        <p14:creationId xmlns:p14="http://schemas.microsoft.com/office/powerpoint/2010/main" val="689944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A1C8B54-6AA8-AD4B-A49A-4B36ED9C792A}" type="datetimeFigureOut">
              <a:rPr lang="en-US" smtClean="0"/>
              <a:pPr/>
              <a:t>2015-03-20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F13BCF-1F13-0340-A067-40654717D95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A1C8B54-6AA8-AD4B-A49A-4B36ED9C792A}" type="datetimeFigureOut">
              <a:rPr lang="en-US" smtClean="0"/>
              <a:pPr/>
              <a:t>2015-03-20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F13BCF-1F13-0340-A067-40654717D95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A1C8B54-6AA8-AD4B-A49A-4B36ED9C792A}" type="datetimeFigureOut">
              <a:rPr lang="en-US" smtClean="0"/>
              <a:pPr/>
              <a:t>2015-03-20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F13BCF-1F13-0340-A067-40654717D95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A1C8B54-6AA8-AD4B-A49A-4B36ED9C792A}" type="datetimeFigureOut">
              <a:rPr lang="en-US" smtClean="0"/>
              <a:pPr/>
              <a:t>2015-03-20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F13BCF-1F13-0340-A067-40654717D95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A1C8B54-6AA8-AD4B-A49A-4B36ED9C792A}" type="datetimeFigureOut">
              <a:rPr lang="en-US" smtClean="0"/>
              <a:pPr/>
              <a:t>2015-03-20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F13BCF-1F13-0340-A067-40654717D95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A1C8B54-6AA8-AD4B-A49A-4B36ED9C792A}" type="datetimeFigureOut">
              <a:rPr lang="en-US" smtClean="0"/>
              <a:pPr/>
              <a:t>2015-03-20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F13BCF-1F13-0340-A067-40654717D95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A1C8B54-6AA8-AD4B-A49A-4B36ED9C792A}" type="datetimeFigureOut">
              <a:rPr lang="en-US" smtClean="0"/>
              <a:pPr/>
              <a:t>2015-03-20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F13BCF-1F13-0340-A067-40654717D95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A1C8B54-6AA8-AD4B-A49A-4B36ED9C792A}" type="datetimeFigureOut">
              <a:rPr lang="en-US" smtClean="0"/>
              <a:pPr/>
              <a:t>2015-03-20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F13BCF-1F13-0340-A067-40654717D95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1C8B54-6AA8-AD4B-A49A-4B36ED9C792A}" type="datetimeFigureOut">
              <a:rPr lang="en-US" smtClean="0"/>
              <a:pPr/>
              <a:t>2015-03-20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F13BCF-1F13-0340-A067-40654717D95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1C8B54-6AA8-AD4B-A49A-4B36ED9C792A}" type="datetimeFigureOut">
              <a:rPr lang="en-US" smtClean="0"/>
              <a:pPr/>
              <a:t>2015-03-20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F13BCF-1F13-0340-A067-40654717D95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1C8B54-6AA8-AD4B-A49A-4B36ED9C792A}" type="datetimeFigureOut">
              <a:rPr lang="en-US" smtClean="0"/>
              <a:pPr/>
              <a:t>2015-03-20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F13BCF-1F13-0340-A067-40654717D95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1C8B54-6AA8-AD4B-A49A-4B36ED9C792A}" type="datetimeFigureOut">
              <a:rPr lang="en-US" smtClean="0"/>
              <a:pPr/>
              <a:t>2015-03-20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F13BCF-1F13-0340-A067-40654717D95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9" Type="http://schemas.openxmlformats.org/officeDocument/2006/relationships/image" Target="../media/image27.png"/><Relationship Id="rId20" Type="http://schemas.openxmlformats.org/officeDocument/2006/relationships/image" Target="../media/image38.png"/><Relationship Id="rId10" Type="http://schemas.openxmlformats.org/officeDocument/2006/relationships/image" Target="../media/image28.png"/><Relationship Id="rId11" Type="http://schemas.openxmlformats.org/officeDocument/2006/relationships/image" Target="../media/image29.png"/><Relationship Id="rId12" Type="http://schemas.openxmlformats.org/officeDocument/2006/relationships/image" Target="../media/image30.png"/><Relationship Id="rId13" Type="http://schemas.openxmlformats.org/officeDocument/2006/relationships/image" Target="../media/image31.png"/><Relationship Id="rId14" Type="http://schemas.openxmlformats.org/officeDocument/2006/relationships/image" Target="../media/image32.png"/><Relationship Id="rId15" Type="http://schemas.openxmlformats.org/officeDocument/2006/relationships/image" Target="../media/image33.png"/><Relationship Id="rId16" Type="http://schemas.openxmlformats.org/officeDocument/2006/relationships/image" Target="../media/image34.png"/><Relationship Id="rId17" Type="http://schemas.openxmlformats.org/officeDocument/2006/relationships/image" Target="../media/image35.png"/><Relationship Id="rId18" Type="http://schemas.openxmlformats.org/officeDocument/2006/relationships/image" Target="../media/image36.png"/><Relationship Id="rId19" Type="http://schemas.openxmlformats.org/officeDocument/2006/relationships/image" Target="../media/image37.png"/><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39.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 Id="rId9" Type="http://schemas.openxmlformats.org/officeDocument/2006/relationships/image" Target="../media/image44.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4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9.jp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2.jp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pitch-bg-city-dark.png"/>
          <p:cNvPicPr>
            <a:picLocks noChangeAspect="1"/>
          </p:cNvPicPr>
          <p:nvPr/>
        </p:nvPicPr>
        <p:blipFill>
          <a:blip r:embed="rId3"/>
          <a:stretch>
            <a:fillRect/>
          </a:stretch>
        </p:blipFill>
        <p:spPr>
          <a:xfrm>
            <a:off x="4049" y="0"/>
            <a:ext cx="9135901" cy="6858000"/>
          </a:xfrm>
          <a:prstGeom prst="rect">
            <a:avLst/>
          </a:prstGeom>
        </p:spPr>
      </p:pic>
      <p:sp>
        <p:nvSpPr>
          <p:cNvPr id="23" name="TextBox 22"/>
          <p:cNvSpPr txBox="1"/>
          <p:nvPr/>
        </p:nvSpPr>
        <p:spPr>
          <a:xfrm>
            <a:off x="1365405" y="2746176"/>
            <a:ext cx="6652031" cy="707886"/>
          </a:xfrm>
          <a:prstGeom prst="rect">
            <a:avLst/>
          </a:prstGeom>
          <a:noFill/>
          <a:effectLst>
            <a:outerShdw blurRad="41275" dist="25400" dir="2700000" algn="tl" rotWithShape="0">
              <a:srgbClr val="000000">
                <a:alpha val="41000"/>
              </a:srgbClr>
            </a:outerShdw>
          </a:effectLst>
        </p:spPr>
        <p:txBody>
          <a:bodyPr wrap="none" rtlCol="0">
            <a:spAutoFit/>
          </a:bodyPr>
          <a:lstStyle/>
          <a:p>
            <a:pPr algn="ctr"/>
            <a:r>
              <a:rPr lang="en-US" sz="4000" dirty="0" smtClean="0">
                <a:solidFill>
                  <a:schemeClr val="bg1"/>
                </a:solidFill>
              </a:rPr>
              <a:t>Real-time Machine Intelligence</a:t>
            </a:r>
            <a:endParaRPr lang="en-US" sz="4000" dirty="0">
              <a:solidFill>
                <a:schemeClr val="bg1"/>
              </a:solidFill>
            </a:endParaRPr>
          </a:p>
        </p:txBody>
      </p:sp>
      <p:pic>
        <p:nvPicPr>
          <p:cNvPr id="26" name="Picture 25" descr="big-logo.png"/>
          <p:cNvPicPr>
            <a:picLocks noChangeAspect="1"/>
          </p:cNvPicPr>
          <p:nvPr/>
        </p:nvPicPr>
        <p:blipFill>
          <a:blip r:embed="rId4"/>
          <a:stretch>
            <a:fillRect/>
          </a:stretch>
        </p:blipFill>
        <p:spPr>
          <a:xfrm>
            <a:off x="2286000" y="990600"/>
            <a:ext cx="4572000" cy="1352282"/>
          </a:xfrm>
          <a:prstGeom prst="rect">
            <a:avLst/>
          </a:prstGeom>
          <a:effectLst>
            <a:outerShdw blurRad="50800" dist="38100" dir="2700000" algn="tl" rotWithShape="0">
              <a:srgbClr val="000000">
                <a:alpha val="43000"/>
              </a:srgbClr>
            </a:outerShdw>
          </a:effectLst>
        </p:spPr>
      </p:pic>
      <p:cxnSp>
        <p:nvCxnSpPr>
          <p:cNvPr id="28" name="Straight Connector 27"/>
          <p:cNvCxnSpPr/>
          <p:nvPr/>
        </p:nvCxnSpPr>
        <p:spPr>
          <a:xfrm>
            <a:off x="457200" y="3656012"/>
            <a:ext cx="8239781" cy="1588"/>
          </a:xfrm>
          <a:prstGeom prst="line">
            <a:avLst/>
          </a:prstGeom>
          <a:ln w="3175" cmpd="sng">
            <a:solidFill>
              <a:schemeClr val="bg1"/>
            </a:solidFill>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1012118" y="3881735"/>
            <a:ext cx="7291078" cy="523220"/>
          </a:xfrm>
          <a:prstGeom prst="rect">
            <a:avLst/>
          </a:prstGeom>
          <a:noFill/>
        </p:spPr>
        <p:txBody>
          <a:bodyPr wrap="none" rtlCol="0">
            <a:spAutoFit/>
          </a:bodyPr>
          <a:lstStyle/>
          <a:p>
            <a:pPr algn="ctr"/>
            <a:r>
              <a:rPr lang="en-US" sz="2800" dirty="0" smtClean="0">
                <a:solidFill>
                  <a:srgbClr val="FFFFFF"/>
                </a:solidFill>
                <a:effectLst>
                  <a:outerShdw blurRad="50800" dist="38100" dir="2700000">
                    <a:srgbClr val="000000">
                      <a:alpha val="43000"/>
                    </a:srgbClr>
                  </a:outerShdw>
                </a:effectLst>
              </a:rPr>
              <a:t>Robert Platek  |  </a:t>
            </a:r>
            <a:r>
              <a:rPr lang="en-US" sz="2800" dirty="0" err="1" smtClean="0">
                <a:solidFill>
                  <a:schemeClr val="bg1"/>
                </a:solidFill>
                <a:effectLst>
                  <a:outerShdw blurRad="50800" dist="38100" dir="2700000">
                    <a:srgbClr val="000000">
                      <a:alpha val="43000"/>
                    </a:srgbClr>
                  </a:outerShdw>
                </a:effectLst>
              </a:rPr>
              <a:t>robert.platek@sensorsuite.com</a:t>
            </a:r>
            <a:endParaRPr lang="en-US" sz="2800" dirty="0">
              <a:solidFill>
                <a:srgbClr val="FFFFFF"/>
              </a:solidFill>
              <a:effectLst>
                <a:outerShdw blurRad="50800" dist="38100" dir="2700000">
                  <a:srgbClr val="000000">
                    <a:alpha val="43000"/>
                  </a:srgbClr>
                </a:outerShdw>
              </a:effectLst>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itch-bg-city-dark.png"/>
          <p:cNvPicPr>
            <a:picLocks noChangeAspect="1"/>
          </p:cNvPicPr>
          <p:nvPr/>
        </p:nvPicPr>
        <p:blipFill>
          <a:blip r:embed="rId3"/>
          <a:stretch>
            <a:fillRect/>
          </a:stretch>
        </p:blipFill>
        <p:spPr>
          <a:xfrm>
            <a:off x="4049" y="0"/>
            <a:ext cx="9135901" cy="6858000"/>
          </a:xfrm>
          <a:prstGeom prst="rect">
            <a:avLst/>
          </a:prstGeom>
        </p:spPr>
      </p:pic>
      <p:pic>
        <p:nvPicPr>
          <p:cNvPr id="10" name="Picture 9" descr="logo.png"/>
          <p:cNvPicPr>
            <a:picLocks noChangeAspect="1"/>
          </p:cNvPicPr>
          <p:nvPr/>
        </p:nvPicPr>
        <p:blipFill>
          <a:blip r:embed="rId4"/>
          <a:stretch>
            <a:fillRect/>
          </a:stretch>
        </p:blipFill>
        <p:spPr>
          <a:xfrm>
            <a:off x="7772400" y="152400"/>
            <a:ext cx="1168400" cy="361950"/>
          </a:xfrm>
          <a:prstGeom prst="rect">
            <a:avLst/>
          </a:prstGeom>
        </p:spPr>
      </p:pic>
      <p:cxnSp>
        <p:nvCxnSpPr>
          <p:cNvPr id="20" name="Straight Connector 19"/>
          <p:cNvCxnSpPr/>
          <p:nvPr/>
        </p:nvCxnSpPr>
        <p:spPr>
          <a:xfrm>
            <a:off x="304800" y="685800"/>
            <a:ext cx="8636000" cy="1588"/>
          </a:xfrm>
          <a:prstGeom prst="line">
            <a:avLst/>
          </a:prstGeom>
          <a:ln w="3175" cmpd="sng">
            <a:solidFill>
              <a:schemeClr val="bg1"/>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213360" y="29210"/>
            <a:ext cx="2569771" cy="615553"/>
          </a:xfrm>
          <a:prstGeom prst="rect">
            <a:avLst/>
          </a:prstGeom>
          <a:noFill/>
          <a:effectLst>
            <a:outerShdw blurRad="41275" dist="25400" dir="2700000" algn="tl" rotWithShape="0">
              <a:srgbClr val="000000">
                <a:alpha val="41000"/>
              </a:srgbClr>
            </a:outerShdw>
          </a:effectLst>
        </p:spPr>
        <p:txBody>
          <a:bodyPr wrap="none" rtlCol="0">
            <a:spAutoFit/>
          </a:bodyPr>
          <a:lstStyle/>
          <a:p>
            <a:r>
              <a:rPr lang="en-US" sz="3400" dirty="0" smtClean="0">
                <a:solidFill>
                  <a:schemeClr val="bg1"/>
                </a:solidFill>
              </a:rPr>
              <a:t>What’s Next?</a:t>
            </a:r>
          </a:p>
        </p:txBody>
      </p:sp>
      <p:sp>
        <p:nvSpPr>
          <p:cNvPr id="8" name="Rectangle 7"/>
          <p:cNvSpPr/>
          <p:nvPr/>
        </p:nvSpPr>
        <p:spPr>
          <a:xfrm>
            <a:off x="4049" y="4573246"/>
            <a:ext cx="9135901" cy="2284754"/>
          </a:xfrm>
          <a:prstGeom prst="rect">
            <a:avLst/>
          </a:prstGeom>
          <a:gradFill flip="none" rotWithShape="1">
            <a:gsLst>
              <a:gs pos="0">
                <a:srgbClr val="244F79"/>
              </a:gs>
              <a:gs pos="100000">
                <a:schemeClr val="tx2">
                  <a:lumMod val="50000"/>
                </a:schemeClr>
              </a:gs>
            </a:gsLst>
            <a:lin ang="564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p:cNvSpPr txBox="1"/>
          <p:nvPr/>
        </p:nvSpPr>
        <p:spPr>
          <a:xfrm>
            <a:off x="304801" y="800332"/>
            <a:ext cx="6355432" cy="6278641"/>
          </a:xfrm>
          <a:prstGeom prst="rect">
            <a:avLst/>
          </a:prstGeom>
          <a:noFill/>
        </p:spPr>
        <p:txBody>
          <a:bodyPr wrap="square" rtlCol="0">
            <a:spAutoFit/>
          </a:bodyPr>
          <a:lstStyle/>
          <a:p>
            <a:r>
              <a:rPr lang="en-US" sz="2200" b="1" dirty="0" smtClean="0">
                <a:solidFill>
                  <a:srgbClr val="FFFFFF"/>
                </a:solidFill>
                <a:effectLst>
                  <a:outerShdw blurRad="50800" dist="38100" dir="2700000">
                    <a:srgbClr val="000000">
                      <a:alpha val="43000"/>
                    </a:srgbClr>
                  </a:outerShdw>
                </a:effectLst>
              </a:rPr>
              <a:t>Expanding Channel Partnerships</a:t>
            </a:r>
          </a:p>
          <a:p>
            <a:endParaRPr lang="en-US" sz="2200" b="1" dirty="0">
              <a:solidFill>
                <a:srgbClr val="FFFFFF"/>
              </a:solidFill>
              <a:effectLst>
                <a:outerShdw blurRad="50800" dist="38100" dir="2700000">
                  <a:srgbClr val="000000">
                    <a:alpha val="43000"/>
                  </a:srgbClr>
                </a:outerShdw>
              </a:effectLst>
            </a:endParaRPr>
          </a:p>
          <a:p>
            <a:pPr marL="457200" indent="-457200">
              <a:buFont typeface="Arial"/>
              <a:buChar char="•"/>
            </a:pPr>
            <a:r>
              <a:rPr lang="en-US" sz="2200" b="1" u="sng" dirty="0" smtClean="0">
                <a:solidFill>
                  <a:srgbClr val="FFFFFF"/>
                </a:solidFill>
                <a:effectLst>
                  <a:outerShdw blurRad="50800" dist="38100" dir="2700000">
                    <a:srgbClr val="000000">
                      <a:alpha val="43000"/>
                    </a:srgbClr>
                  </a:outerShdw>
                </a:effectLst>
              </a:rPr>
              <a:t>Current </a:t>
            </a:r>
            <a:r>
              <a:rPr lang="en-US" sz="2200" b="1" u="sng" dirty="0">
                <a:solidFill>
                  <a:srgbClr val="FFFFFF"/>
                </a:solidFill>
                <a:effectLst>
                  <a:outerShdw blurRad="50800" dist="38100" dir="2700000">
                    <a:srgbClr val="000000">
                      <a:alpha val="43000"/>
                    </a:srgbClr>
                  </a:outerShdw>
                </a:effectLst>
              </a:rPr>
              <a:t>Partners:</a:t>
            </a:r>
          </a:p>
          <a:p>
            <a:pPr marL="914400" lvl="1" indent="-457200">
              <a:buFont typeface="Arial"/>
              <a:buChar char="•"/>
            </a:pPr>
            <a:r>
              <a:rPr lang="en-US" sz="2200" dirty="0">
                <a:solidFill>
                  <a:srgbClr val="FFFFFF"/>
                </a:solidFill>
                <a:effectLst>
                  <a:outerShdw blurRad="50800" dist="38100" dir="2700000">
                    <a:srgbClr val="000000">
                      <a:alpha val="43000"/>
                    </a:srgbClr>
                  </a:outerShdw>
                </a:effectLst>
              </a:rPr>
              <a:t>Synnex (Distribution Partner)</a:t>
            </a:r>
          </a:p>
          <a:p>
            <a:pPr marL="914400" lvl="1" indent="-457200">
              <a:buFont typeface="Arial"/>
              <a:buChar char="•"/>
            </a:pPr>
            <a:r>
              <a:rPr lang="en-US" sz="2200" dirty="0">
                <a:solidFill>
                  <a:srgbClr val="FFFFFF"/>
                </a:solidFill>
                <a:effectLst>
                  <a:outerShdw blurRad="50800" dist="38100" dir="2700000">
                    <a:srgbClr val="000000">
                      <a:alpha val="43000"/>
                    </a:srgbClr>
                  </a:outerShdw>
                </a:effectLst>
              </a:rPr>
              <a:t>The Plan Group (Integrator Partner)</a:t>
            </a:r>
          </a:p>
          <a:p>
            <a:pPr marL="914400" lvl="1" indent="-457200">
              <a:buFont typeface="Arial"/>
              <a:buChar char="•"/>
            </a:pPr>
            <a:r>
              <a:rPr lang="en-US" sz="2200" dirty="0" smtClean="0">
                <a:solidFill>
                  <a:srgbClr val="FFFFFF"/>
                </a:solidFill>
                <a:effectLst>
                  <a:outerShdw blurRad="50800" dist="38100" dir="2700000">
                    <a:srgbClr val="000000">
                      <a:alpha val="43000"/>
                    </a:srgbClr>
                  </a:outerShdw>
                </a:effectLst>
              </a:rPr>
              <a:t>KD Supply</a:t>
            </a:r>
          </a:p>
          <a:p>
            <a:pPr marL="914400" lvl="1" indent="-457200">
              <a:buFont typeface="Arial"/>
              <a:buChar char="•"/>
            </a:pPr>
            <a:r>
              <a:rPr lang="en-US" sz="2200" dirty="0" smtClean="0">
                <a:solidFill>
                  <a:srgbClr val="FFFFFF"/>
                </a:solidFill>
                <a:effectLst>
                  <a:outerShdw blurRad="50800" dist="38100" dir="2700000">
                    <a:srgbClr val="000000">
                      <a:alpha val="43000"/>
                    </a:srgbClr>
                  </a:outerShdw>
                </a:effectLst>
              </a:rPr>
              <a:t>Intellimeter</a:t>
            </a:r>
            <a:endParaRPr lang="en-US" sz="2200" dirty="0">
              <a:solidFill>
                <a:srgbClr val="FFFFFF"/>
              </a:solidFill>
              <a:effectLst>
                <a:outerShdw blurRad="50800" dist="38100" dir="2700000">
                  <a:srgbClr val="000000">
                    <a:alpha val="43000"/>
                  </a:srgbClr>
                </a:outerShdw>
              </a:effectLst>
            </a:endParaRPr>
          </a:p>
          <a:p>
            <a:endParaRPr lang="en-US" sz="1600" dirty="0" smtClean="0">
              <a:solidFill>
                <a:srgbClr val="FFFFFF"/>
              </a:solidFill>
              <a:effectLst>
                <a:outerShdw blurRad="50800" dist="38100" dir="2700000">
                  <a:srgbClr val="000000">
                    <a:alpha val="43000"/>
                  </a:srgbClr>
                </a:outerShdw>
              </a:effectLst>
            </a:endParaRPr>
          </a:p>
          <a:p>
            <a:pPr marL="342900" indent="-342900">
              <a:buFont typeface="Arial"/>
              <a:buChar char="•"/>
            </a:pPr>
            <a:r>
              <a:rPr lang="en-US" sz="2200" b="1" u="sng" dirty="0" smtClean="0">
                <a:solidFill>
                  <a:srgbClr val="FFFFFF"/>
                </a:solidFill>
                <a:effectLst>
                  <a:outerShdw blurRad="50800" dist="38100" dir="2700000">
                    <a:srgbClr val="000000">
                      <a:alpha val="43000"/>
                    </a:srgbClr>
                  </a:outerShdw>
                </a:effectLst>
              </a:rPr>
              <a:t>Future Partners:</a:t>
            </a:r>
          </a:p>
          <a:p>
            <a:pPr marL="800100" lvl="1" indent="-342900">
              <a:buFont typeface="Arial"/>
              <a:buChar char="•"/>
            </a:pPr>
            <a:r>
              <a:rPr lang="en-US" sz="2200" dirty="0">
                <a:solidFill>
                  <a:srgbClr val="FFFFFF"/>
                </a:solidFill>
                <a:effectLst>
                  <a:outerShdw blurRad="50800" dist="38100" dir="2700000">
                    <a:srgbClr val="000000">
                      <a:alpha val="43000"/>
                    </a:srgbClr>
                  </a:outerShdw>
                </a:effectLst>
              </a:rPr>
              <a:t>Telus </a:t>
            </a:r>
            <a:r>
              <a:rPr lang="en-US" sz="2200" dirty="0" smtClean="0">
                <a:solidFill>
                  <a:srgbClr val="FFFFFF"/>
                </a:solidFill>
                <a:effectLst>
                  <a:outerShdw blurRad="50800" dist="38100" dir="2700000">
                    <a:srgbClr val="000000">
                      <a:alpha val="43000"/>
                    </a:srgbClr>
                  </a:outerShdw>
                </a:effectLst>
              </a:rPr>
              <a:t>M2M</a:t>
            </a:r>
          </a:p>
          <a:p>
            <a:pPr marL="800100" lvl="1" indent="-342900">
              <a:buFont typeface="Arial"/>
              <a:buChar char="•"/>
            </a:pPr>
            <a:r>
              <a:rPr lang="en-US" sz="2200" dirty="0" smtClean="0">
                <a:solidFill>
                  <a:srgbClr val="FFFFFF"/>
                </a:solidFill>
                <a:effectLst>
                  <a:outerShdw blurRad="50800" dist="38100" dir="2700000">
                    <a:srgbClr val="000000">
                      <a:alpha val="43000"/>
                    </a:srgbClr>
                  </a:outerShdw>
                </a:effectLst>
              </a:rPr>
              <a:t>Verizon M2M</a:t>
            </a:r>
            <a:endParaRPr lang="en-US" sz="2200" dirty="0">
              <a:solidFill>
                <a:srgbClr val="FFFFFF"/>
              </a:solidFill>
              <a:effectLst>
                <a:outerShdw blurRad="50800" dist="38100" dir="2700000">
                  <a:srgbClr val="000000">
                    <a:alpha val="43000"/>
                  </a:srgbClr>
                </a:outerShdw>
              </a:effectLst>
            </a:endParaRPr>
          </a:p>
          <a:p>
            <a:pPr lvl="1"/>
            <a:endParaRPr lang="en-US" sz="1200" dirty="0" smtClean="0">
              <a:solidFill>
                <a:srgbClr val="FFFFFF"/>
              </a:solidFill>
              <a:effectLst>
                <a:outerShdw blurRad="50800" dist="38100" dir="2700000">
                  <a:srgbClr val="000000">
                    <a:alpha val="43000"/>
                  </a:srgbClr>
                </a:outerShdw>
              </a:effectLst>
            </a:endParaRPr>
          </a:p>
          <a:p>
            <a:pPr marL="457200" indent="-457200">
              <a:buFont typeface="Arial"/>
              <a:buChar char="•"/>
            </a:pPr>
            <a:r>
              <a:rPr lang="en-US" sz="2200" b="1" u="sng" dirty="0" smtClean="0">
                <a:solidFill>
                  <a:srgbClr val="FFFFFF"/>
                </a:solidFill>
                <a:effectLst>
                  <a:outerShdw blurRad="50800" dist="38100" dir="2700000">
                    <a:srgbClr val="000000">
                      <a:alpha val="43000"/>
                    </a:srgbClr>
                  </a:outerShdw>
                </a:effectLst>
              </a:rPr>
              <a:t>Current Sales:</a:t>
            </a:r>
          </a:p>
          <a:p>
            <a:pPr marL="914400" lvl="1" indent="-457200">
              <a:buFont typeface="Arial"/>
              <a:buChar char="•"/>
            </a:pPr>
            <a:r>
              <a:rPr lang="en-US" sz="2200" dirty="0">
                <a:solidFill>
                  <a:srgbClr val="FFFFFF"/>
                </a:solidFill>
                <a:effectLst>
                  <a:outerShdw blurRad="50800" dist="38100" dir="2700000">
                    <a:srgbClr val="000000">
                      <a:alpha val="43000"/>
                    </a:srgbClr>
                  </a:outerShdw>
                </a:effectLst>
              </a:rPr>
              <a:t>Timbercreek Asset </a:t>
            </a:r>
            <a:r>
              <a:rPr lang="en-US" sz="2200" dirty="0" smtClean="0">
                <a:solidFill>
                  <a:srgbClr val="FFFFFF"/>
                </a:solidFill>
                <a:effectLst>
                  <a:outerShdw blurRad="50800" dist="38100" dir="2700000">
                    <a:srgbClr val="000000">
                      <a:alpha val="43000"/>
                    </a:srgbClr>
                  </a:outerShdw>
                </a:effectLst>
              </a:rPr>
              <a:t>Management</a:t>
            </a:r>
          </a:p>
          <a:p>
            <a:pPr marL="914400" lvl="1" indent="-457200">
              <a:buFont typeface="Arial"/>
              <a:buChar char="•"/>
            </a:pPr>
            <a:r>
              <a:rPr lang="en-US" sz="2200" dirty="0" smtClean="0">
                <a:solidFill>
                  <a:srgbClr val="FFFFFF"/>
                </a:solidFill>
                <a:effectLst>
                  <a:outerShdw blurRad="50800" dist="38100" dir="2700000">
                    <a:srgbClr val="000000">
                      <a:alpha val="43000"/>
                    </a:srgbClr>
                  </a:outerShdw>
                </a:effectLst>
              </a:rPr>
              <a:t>Town Inn Hotel</a:t>
            </a:r>
          </a:p>
          <a:p>
            <a:pPr marL="914400" lvl="1" indent="-457200">
              <a:buFont typeface="Arial"/>
              <a:buChar char="•"/>
            </a:pPr>
            <a:r>
              <a:rPr lang="en-US" sz="2200" dirty="0" smtClean="0">
                <a:solidFill>
                  <a:srgbClr val="FFFFFF"/>
                </a:solidFill>
                <a:effectLst>
                  <a:outerShdw blurRad="50800" dist="38100" dir="2700000">
                    <a:srgbClr val="000000">
                      <a:alpha val="43000"/>
                    </a:srgbClr>
                  </a:outerShdw>
                </a:effectLst>
              </a:rPr>
              <a:t>20 proposals in sales pipeline</a:t>
            </a:r>
            <a:endParaRPr lang="en-US" sz="2200" dirty="0">
              <a:solidFill>
                <a:srgbClr val="FFFFFF"/>
              </a:solidFill>
              <a:effectLst>
                <a:outerShdw blurRad="50800" dist="38100" dir="2700000">
                  <a:srgbClr val="000000">
                    <a:alpha val="43000"/>
                  </a:srgbClr>
                </a:outerShdw>
              </a:effectLst>
            </a:endParaRPr>
          </a:p>
          <a:p>
            <a:pPr marL="457200" indent="-457200">
              <a:buFont typeface="Arial"/>
              <a:buChar char="•"/>
            </a:pPr>
            <a:endParaRPr lang="en-US" sz="2200" dirty="0">
              <a:solidFill>
                <a:srgbClr val="FFFFFF"/>
              </a:solidFill>
              <a:effectLst>
                <a:outerShdw blurRad="50800" dist="38100" dir="2700000">
                  <a:srgbClr val="000000">
                    <a:alpha val="43000"/>
                  </a:srgbClr>
                </a:outerShdw>
              </a:effectLst>
            </a:endParaRPr>
          </a:p>
          <a:p>
            <a:pPr lvl="1">
              <a:buFont typeface="Wingdings" charset="2"/>
              <a:buChar char="ü"/>
            </a:pPr>
            <a:endParaRPr lang="en-US" sz="2200" b="1" dirty="0">
              <a:solidFill>
                <a:srgbClr val="FFFFFF"/>
              </a:solidFill>
              <a:effectLst>
                <a:outerShdw blurRad="50800" dist="38100" dir="2700000">
                  <a:srgbClr val="000000">
                    <a:alpha val="43000"/>
                  </a:srgbClr>
                </a:outerShdw>
              </a:effectLst>
            </a:endParaRPr>
          </a:p>
          <a:p>
            <a:pPr lvl="1"/>
            <a:endParaRPr lang="en-US" sz="2200" b="1" dirty="0">
              <a:solidFill>
                <a:srgbClr val="FFFFFF"/>
              </a:solidFill>
              <a:effectLst>
                <a:outerShdw blurRad="50800" dist="38100" dir="2700000">
                  <a:srgbClr val="000000">
                    <a:alpha val="43000"/>
                  </a:srgbClr>
                </a:outerShdw>
              </a:effectLst>
            </a:endParaRPr>
          </a:p>
        </p:txBody>
      </p:sp>
      <p:pic>
        <p:nvPicPr>
          <p:cNvPr id="3" name="Picture 2"/>
          <p:cNvPicPr>
            <a:picLocks noChangeAspect="1"/>
          </p:cNvPicPr>
          <p:nvPr/>
        </p:nvPicPr>
        <p:blipFill>
          <a:blip r:embed="rId5"/>
          <a:stretch>
            <a:fillRect/>
          </a:stretch>
        </p:blipFill>
        <p:spPr>
          <a:xfrm>
            <a:off x="8296638" y="4293096"/>
            <a:ext cx="792766" cy="747465"/>
          </a:xfrm>
          <a:prstGeom prst="rect">
            <a:avLst/>
          </a:prstGeom>
        </p:spPr>
      </p:pic>
      <p:pic>
        <p:nvPicPr>
          <p:cNvPr id="5" name="Picture 4"/>
          <p:cNvPicPr>
            <a:picLocks noChangeAspect="1"/>
          </p:cNvPicPr>
          <p:nvPr/>
        </p:nvPicPr>
        <p:blipFill>
          <a:blip r:embed="rId6"/>
          <a:stretch>
            <a:fillRect/>
          </a:stretch>
        </p:blipFill>
        <p:spPr>
          <a:xfrm>
            <a:off x="8225308" y="5733256"/>
            <a:ext cx="864096" cy="648072"/>
          </a:xfrm>
          <a:prstGeom prst="rect">
            <a:avLst/>
          </a:prstGeom>
        </p:spPr>
      </p:pic>
      <p:pic>
        <p:nvPicPr>
          <p:cNvPr id="7" name="Picture 6"/>
          <p:cNvPicPr>
            <a:picLocks noChangeAspect="1"/>
          </p:cNvPicPr>
          <p:nvPr/>
        </p:nvPicPr>
        <p:blipFill>
          <a:blip r:embed="rId7"/>
          <a:stretch>
            <a:fillRect/>
          </a:stretch>
        </p:blipFill>
        <p:spPr>
          <a:xfrm>
            <a:off x="6300192" y="2624956"/>
            <a:ext cx="1020068" cy="1020068"/>
          </a:xfrm>
          <a:prstGeom prst="rect">
            <a:avLst/>
          </a:prstGeom>
        </p:spPr>
      </p:pic>
      <p:pic>
        <p:nvPicPr>
          <p:cNvPr id="13" name="Picture 12"/>
          <p:cNvPicPr>
            <a:picLocks noChangeAspect="1"/>
          </p:cNvPicPr>
          <p:nvPr/>
        </p:nvPicPr>
        <p:blipFill>
          <a:blip r:embed="rId8"/>
          <a:stretch>
            <a:fillRect/>
          </a:stretch>
        </p:blipFill>
        <p:spPr>
          <a:xfrm>
            <a:off x="7708034" y="1996256"/>
            <a:ext cx="1020068" cy="1020068"/>
          </a:xfrm>
          <a:prstGeom prst="rect">
            <a:avLst/>
          </a:prstGeom>
        </p:spPr>
      </p:pic>
      <p:pic>
        <p:nvPicPr>
          <p:cNvPr id="14" name="Picture 13"/>
          <p:cNvPicPr>
            <a:picLocks noChangeAspect="1"/>
          </p:cNvPicPr>
          <p:nvPr/>
        </p:nvPicPr>
        <p:blipFill>
          <a:blip r:embed="rId9"/>
          <a:stretch>
            <a:fillRect/>
          </a:stretch>
        </p:blipFill>
        <p:spPr>
          <a:xfrm>
            <a:off x="7467444" y="3184404"/>
            <a:ext cx="1260658" cy="683907"/>
          </a:xfrm>
          <a:prstGeom prst="rect">
            <a:avLst/>
          </a:prstGeom>
        </p:spPr>
      </p:pic>
      <p:pic>
        <p:nvPicPr>
          <p:cNvPr id="2" name="Picture 1"/>
          <p:cNvPicPr>
            <a:picLocks noChangeAspect="1"/>
          </p:cNvPicPr>
          <p:nvPr/>
        </p:nvPicPr>
        <p:blipFill>
          <a:blip r:embed="rId10"/>
          <a:stretch>
            <a:fillRect/>
          </a:stretch>
        </p:blipFill>
        <p:spPr>
          <a:xfrm>
            <a:off x="6876256" y="885588"/>
            <a:ext cx="2222621" cy="959236"/>
          </a:xfrm>
          <a:prstGeom prst="rect">
            <a:avLst/>
          </a:prstGeom>
        </p:spPr>
      </p:pic>
      <p:pic>
        <p:nvPicPr>
          <p:cNvPr id="11" name="Picture 10"/>
          <p:cNvPicPr>
            <a:picLocks noChangeAspect="1"/>
          </p:cNvPicPr>
          <p:nvPr/>
        </p:nvPicPr>
        <p:blipFill>
          <a:blip r:embed="rId11"/>
          <a:stretch>
            <a:fillRect/>
          </a:stretch>
        </p:blipFill>
        <p:spPr>
          <a:xfrm>
            <a:off x="6195598" y="5974365"/>
            <a:ext cx="1733557" cy="813926"/>
          </a:xfrm>
          <a:prstGeom prst="rect">
            <a:avLst/>
          </a:prstGeom>
        </p:spPr>
      </p:pic>
      <p:pic>
        <p:nvPicPr>
          <p:cNvPr id="12" name="Picture 11"/>
          <p:cNvPicPr>
            <a:picLocks noChangeAspect="1"/>
          </p:cNvPicPr>
          <p:nvPr/>
        </p:nvPicPr>
        <p:blipFill>
          <a:blip r:embed="rId12"/>
          <a:stretch>
            <a:fillRect/>
          </a:stretch>
        </p:blipFill>
        <p:spPr>
          <a:xfrm>
            <a:off x="6723080" y="4106490"/>
            <a:ext cx="1346255" cy="834678"/>
          </a:xfrm>
          <a:prstGeom prst="rect">
            <a:avLst/>
          </a:prstGeom>
        </p:spPr>
      </p:pic>
      <p:pic>
        <p:nvPicPr>
          <p:cNvPr id="15" name="Picture 14"/>
          <p:cNvPicPr>
            <a:picLocks noChangeAspect="1"/>
          </p:cNvPicPr>
          <p:nvPr/>
        </p:nvPicPr>
        <p:blipFill>
          <a:blip r:embed="rId13"/>
          <a:stretch>
            <a:fillRect/>
          </a:stretch>
        </p:blipFill>
        <p:spPr>
          <a:xfrm>
            <a:off x="5813862" y="5141895"/>
            <a:ext cx="2137474" cy="572626"/>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8099" y="4221088"/>
            <a:ext cx="9135901" cy="2420888"/>
          </a:xfrm>
          <a:prstGeom prst="rect">
            <a:avLst/>
          </a:prstGeom>
          <a:solidFill>
            <a:schemeClr val="tx2">
              <a:lumMod val="75000"/>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pitch-bg-city-dark.png"/>
          <p:cNvPicPr>
            <a:picLocks noChangeAspect="1"/>
          </p:cNvPicPr>
          <p:nvPr/>
        </p:nvPicPr>
        <p:blipFill>
          <a:blip r:embed="rId3"/>
          <a:stretch>
            <a:fillRect/>
          </a:stretch>
        </p:blipFill>
        <p:spPr>
          <a:xfrm>
            <a:off x="4049" y="0"/>
            <a:ext cx="9135901" cy="6858000"/>
          </a:xfrm>
          <a:prstGeom prst="rect">
            <a:avLst/>
          </a:prstGeom>
        </p:spPr>
      </p:pic>
      <p:pic>
        <p:nvPicPr>
          <p:cNvPr id="10" name="Picture 9" descr="logo.png"/>
          <p:cNvPicPr>
            <a:picLocks noChangeAspect="1"/>
          </p:cNvPicPr>
          <p:nvPr/>
        </p:nvPicPr>
        <p:blipFill>
          <a:blip r:embed="rId4"/>
          <a:stretch>
            <a:fillRect/>
          </a:stretch>
        </p:blipFill>
        <p:spPr>
          <a:xfrm>
            <a:off x="7772400" y="152400"/>
            <a:ext cx="1168400" cy="361950"/>
          </a:xfrm>
          <a:prstGeom prst="rect">
            <a:avLst/>
          </a:prstGeom>
        </p:spPr>
      </p:pic>
      <p:cxnSp>
        <p:nvCxnSpPr>
          <p:cNvPr id="20" name="Straight Connector 19"/>
          <p:cNvCxnSpPr/>
          <p:nvPr/>
        </p:nvCxnSpPr>
        <p:spPr>
          <a:xfrm>
            <a:off x="304800" y="685800"/>
            <a:ext cx="8636000" cy="1588"/>
          </a:xfrm>
          <a:prstGeom prst="line">
            <a:avLst/>
          </a:prstGeom>
          <a:ln w="3175" cmpd="sng">
            <a:solidFill>
              <a:schemeClr val="bg1"/>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213360" y="29210"/>
            <a:ext cx="5671708" cy="615553"/>
          </a:xfrm>
          <a:prstGeom prst="rect">
            <a:avLst/>
          </a:prstGeom>
          <a:noFill/>
          <a:effectLst>
            <a:outerShdw blurRad="41275" dist="25400" dir="2700000" algn="tl" rotWithShape="0">
              <a:srgbClr val="000000">
                <a:alpha val="41000"/>
              </a:srgbClr>
            </a:outerShdw>
          </a:effectLst>
        </p:spPr>
        <p:txBody>
          <a:bodyPr wrap="none" rtlCol="0">
            <a:spAutoFit/>
          </a:bodyPr>
          <a:lstStyle/>
          <a:p>
            <a:r>
              <a:rPr lang="en-US" sz="3400" dirty="0" smtClean="0">
                <a:solidFill>
                  <a:schemeClr val="bg1"/>
                </a:solidFill>
              </a:rPr>
              <a:t>Key </a:t>
            </a:r>
            <a:r>
              <a:rPr lang="en-US" sz="3400" dirty="0" err="1" smtClean="0">
                <a:solidFill>
                  <a:schemeClr val="bg1"/>
                </a:solidFill>
              </a:rPr>
              <a:t>Learnings</a:t>
            </a:r>
            <a:r>
              <a:rPr lang="en-US" sz="3400" dirty="0" smtClean="0">
                <a:solidFill>
                  <a:schemeClr val="bg1"/>
                </a:solidFill>
              </a:rPr>
              <a:t> from Customers</a:t>
            </a:r>
            <a:endParaRPr lang="en-US" sz="3400" dirty="0">
              <a:solidFill>
                <a:schemeClr val="bg1"/>
              </a:solidFill>
            </a:endParaRPr>
          </a:p>
        </p:txBody>
      </p:sp>
      <p:sp>
        <p:nvSpPr>
          <p:cNvPr id="7" name="Rectangle 6"/>
          <p:cNvSpPr/>
          <p:nvPr/>
        </p:nvSpPr>
        <p:spPr>
          <a:xfrm>
            <a:off x="31304" y="4221088"/>
            <a:ext cx="9135901" cy="2618260"/>
          </a:xfrm>
          <a:prstGeom prst="rect">
            <a:avLst/>
          </a:prstGeom>
          <a:solidFill>
            <a:schemeClr val="tx2">
              <a:lumMod val="75000"/>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04801" y="693267"/>
            <a:ext cx="8636000" cy="7232750"/>
          </a:xfrm>
          <a:prstGeom prst="rect">
            <a:avLst/>
          </a:prstGeom>
          <a:noFill/>
        </p:spPr>
        <p:txBody>
          <a:bodyPr wrap="square" rtlCol="0">
            <a:spAutoFit/>
          </a:bodyPr>
          <a:lstStyle/>
          <a:p>
            <a:r>
              <a:rPr lang="en-US" sz="2400" b="1" dirty="0" smtClean="0">
                <a:solidFill>
                  <a:srgbClr val="FFFFFF"/>
                </a:solidFill>
                <a:effectLst>
                  <a:outerShdw blurRad="50800" dist="38100" dir="2700000">
                    <a:srgbClr val="000000">
                      <a:alpha val="43000"/>
                    </a:srgbClr>
                  </a:outerShdw>
                </a:effectLst>
              </a:rPr>
              <a:t>Sales Channel Strategy:</a:t>
            </a:r>
          </a:p>
          <a:p>
            <a:pPr marL="914400" lvl="1" indent="-457200">
              <a:buFont typeface="Arial"/>
              <a:buChar char="•"/>
            </a:pPr>
            <a:r>
              <a:rPr lang="en-US" sz="2300" dirty="0" smtClean="0">
                <a:solidFill>
                  <a:srgbClr val="FFFFFF"/>
                </a:solidFill>
                <a:effectLst>
                  <a:outerShdw blurRad="50800" dist="38100" dir="2700000">
                    <a:srgbClr val="000000">
                      <a:alpha val="43000"/>
                    </a:srgbClr>
                  </a:outerShdw>
                </a:effectLst>
              </a:rPr>
              <a:t>Direct sales will not help us scale this business, there is a heavy capital cost to operational development.</a:t>
            </a:r>
          </a:p>
          <a:p>
            <a:r>
              <a:rPr lang="en-US" sz="2400" b="1" dirty="0" smtClean="0">
                <a:solidFill>
                  <a:srgbClr val="FFFFFF"/>
                </a:solidFill>
                <a:effectLst>
                  <a:outerShdw blurRad="50800" dist="38100" dir="2700000">
                    <a:srgbClr val="000000">
                      <a:alpha val="43000"/>
                    </a:srgbClr>
                  </a:outerShdw>
                </a:effectLst>
              </a:rPr>
              <a:t>Reseller Program:</a:t>
            </a:r>
          </a:p>
          <a:p>
            <a:pPr marL="914400" lvl="1" indent="-457200">
              <a:buFont typeface="Arial"/>
              <a:buChar char="•"/>
            </a:pPr>
            <a:r>
              <a:rPr lang="en-US" sz="2300" dirty="0" smtClean="0">
                <a:solidFill>
                  <a:srgbClr val="FFFFFF"/>
                </a:solidFill>
                <a:effectLst>
                  <a:outerShdw blurRad="50800" dist="38100" dir="2700000">
                    <a:srgbClr val="000000">
                      <a:alpha val="43000"/>
                    </a:srgbClr>
                  </a:outerShdw>
                </a:effectLst>
              </a:rPr>
              <a:t>Empowering integrators/resellers to carry our products/solutions will help minimize the heavy costs of employing integrators during our growth stages.</a:t>
            </a:r>
          </a:p>
          <a:p>
            <a:pPr marL="914400" lvl="1" indent="-457200">
              <a:buFont typeface="Arial"/>
              <a:buChar char="•"/>
            </a:pPr>
            <a:r>
              <a:rPr lang="en-US" sz="2300" dirty="0" smtClean="0">
                <a:solidFill>
                  <a:srgbClr val="FFFFFF"/>
                </a:solidFill>
                <a:effectLst>
                  <a:outerShdw blurRad="50800" dist="38100" dir="2700000">
                    <a:srgbClr val="000000">
                      <a:alpha val="43000"/>
                    </a:srgbClr>
                  </a:outerShdw>
                </a:effectLst>
              </a:rPr>
              <a:t>Many customers already have established relationships with contractors</a:t>
            </a:r>
            <a:endParaRPr lang="en-US" sz="2300" dirty="0">
              <a:solidFill>
                <a:srgbClr val="FFFFFF"/>
              </a:solidFill>
              <a:effectLst>
                <a:outerShdw blurRad="50800" dist="38100" dir="2700000">
                  <a:srgbClr val="000000">
                    <a:alpha val="43000"/>
                  </a:srgbClr>
                </a:outerShdw>
              </a:effectLst>
            </a:endParaRPr>
          </a:p>
          <a:p>
            <a:r>
              <a:rPr lang="en-US" sz="2400" b="1" dirty="0" smtClean="0">
                <a:solidFill>
                  <a:srgbClr val="FFFFFF"/>
                </a:solidFill>
                <a:effectLst>
                  <a:outerShdw blurRad="50800" dist="38100" dir="2700000">
                    <a:srgbClr val="000000">
                      <a:alpha val="43000"/>
                    </a:srgbClr>
                  </a:outerShdw>
                </a:effectLst>
              </a:rPr>
              <a:t>Shortening Sales Cycle:</a:t>
            </a:r>
          </a:p>
          <a:p>
            <a:pPr marL="742950" lvl="1" indent="-285750">
              <a:buFont typeface="Arial"/>
              <a:buChar char="•"/>
            </a:pPr>
            <a:r>
              <a:rPr lang="en-US" sz="2300" dirty="0" smtClean="0">
                <a:solidFill>
                  <a:srgbClr val="FFFFFF"/>
                </a:solidFill>
                <a:effectLst>
                  <a:outerShdw blurRad="50800" dist="38100" dir="2700000">
                    <a:srgbClr val="000000">
                      <a:alpha val="43000"/>
                    </a:srgbClr>
                  </a:outerShdw>
                </a:effectLst>
              </a:rPr>
              <a:t>  To shorten our sales cycle, we’re introducing small pilots to   </a:t>
            </a:r>
          </a:p>
          <a:p>
            <a:pPr lvl="1"/>
            <a:r>
              <a:rPr lang="en-US" sz="2300" dirty="0">
                <a:solidFill>
                  <a:srgbClr val="FFFFFF"/>
                </a:solidFill>
                <a:effectLst>
                  <a:outerShdw blurRad="50800" dist="38100" dir="2700000">
                    <a:srgbClr val="000000">
                      <a:alpha val="43000"/>
                    </a:srgbClr>
                  </a:outerShdw>
                </a:effectLst>
              </a:rPr>
              <a:t> </a:t>
            </a:r>
            <a:r>
              <a:rPr lang="en-US" sz="2300" dirty="0" smtClean="0">
                <a:solidFill>
                  <a:srgbClr val="FFFFFF"/>
                </a:solidFill>
                <a:effectLst>
                  <a:outerShdw blurRad="50800" dist="38100" dir="2700000">
                    <a:srgbClr val="000000">
                      <a:alpha val="43000"/>
                    </a:srgbClr>
                  </a:outerShdw>
                </a:effectLst>
              </a:rPr>
              <a:t>     allow customers to be able to touch and feel the solution. </a:t>
            </a:r>
            <a:endParaRPr lang="en-US" sz="2400" b="1" dirty="0" smtClean="0">
              <a:solidFill>
                <a:srgbClr val="FFFFFF"/>
              </a:solidFill>
              <a:effectLst>
                <a:outerShdw blurRad="50800" dist="38100" dir="2700000">
                  <a:srgbClr val="000000">
                    <a:alpha val="43000"/>
                  </a:srgbClr>
                </a:outerShdw>
              </a:effectLst>
            </a:endParaRPr>
          </a:p>
          <a:p>
            <a:r>
              <a:rPr lang="en-US" sz="2400" b="1" dirty="0" err="1" smtClean="0">
                <a:solidFill>
                  <a:srgbClr val="FFFFFF"/>
                </a:solidFill>
                <a:effectLst>
                  <a:outerShdw blurRad="50800" dist="38100" dir="2700000">
                    <a:srgbClr val="000000">
                      <a:alpha val="43000"/>
                    </a:srgbClr>
                  </a:outerShdw>
                </a:effectLst>
              </a:rPr>
              <a:t>OnSite</a:t>
            </a:r>
            <a:r>
              <a:rPr lang="en-US" sz="2400" b="1" dirty="0" smtClean="0">
                <a:solidFill>
                  <a:srgbClr val="FFFFFF"/>
                </a:solidFill>
                <a:effectLst>
                  <a:outerShdw blurRad="50800" dist="38100" dir="2700000">
                    <a:srgbClr val="000000">
                      <a:alpha val="43000"/>
                    </a:srgbClr>
                  </a:outerShdw>
                </a:effectLst>
              </a:rPr>
              <a:t> Installation Innovation</a:t>
            </a:r>
          </a:p>
          <a:p>
            <a:pPr marL="742950" lvl="1" indent="-285750">
              <a:buFont typeface="Arial"/>
              <a:buChar char="•"/>
            </a:pPr>
            <a:r>
              <a:rPr lang="en-US" sz="2300" dirty="0" smtClean="0">
                <a:solidFill>
                  <a:srgbClr val="FFFFFF"/>
                </a:solidFill>
                <a:effectLst>
                  <a:outerShdw blurRad="50800" dist="38100" dir="2700000">
                    <a:srgbClr val="000000">
                      <a:alpha val="43000"/>
                    </a:srgbClr>
                  </a:outerShdw>
                </a:effectLst>
              </a:rPr>
              <a:t>Plug </a:t>
            </a:r>
            <a:r>
              <a:rPr lang="en-US" sz="2300" dirty="0">
                <a:solidFill>
                  <a:srgbClr val="FFFFFF"/>
                </a:solidFill>
                <a:effectLst>
                  <a:outerShdw blurRad="50800" dist="38100" dir="2700000">
                    <a:srgbClr val="000000">
                      <a:alpha val="43000"/>
                    </a:srgbClr>
                  </a:outerShdw>
                </a:effectLst>
              </a:rPr>
              <a:t>and play </a:t>
            </a:r>
            <a:r>
              <a:rPr lang="en-US" sz="2300" dirty="0" smtClean="0">
                <a:solidFill>
                  <a:srgbClr val="FFFFFF"/>
                </a:solidFill>
                <a:effectLst>
                  <a:outerShdw blurRad="50800" dist="38100" dir="2700000">
                    <a:srgbClr val="000000">
                      <a:alpha val="43000"/>
                    </a:srgbClr>
                  </a:outerShdw>
                </a:effectLst>
              </a:rPr>
              <a:t>system</a:t>
            </a:r>
            <a:endParaRPr lang="en-US" sz="2300" dirty="0">
              <a:solidFill>
                <a:srgbClr val="FFFFFF"/>
              </a:solidFill>
              <a:effectLst>
                <a:outerShdw blurRad="50800" dist="38100" dir="2700000">
                  <a:srgbClr val="000000">
                    <a:alpha val="43000"/>
                  </a:srgbClr>
                </a:outerShdw>
              </a:effectLst>
            </a:endParaRPr>
          </a:p>
          <a:p>
            <a:pPr marL="742950" lvl="1" indent="-285750">
              <a:buFont typeface="Arial"/>
              <a:buChar char="•"/>
            </a:pPr>
            <a:r>
              <a:rPr lang="en-US" sz="2300" dirty="0" smtClean="0">
                <a:solidFill>
                  <a:srgbClr val="FFFFFF"/>
                </a:solidFill>
                <a:effectLst>
                  <a:outerShdw blurRad="50800" dist="38100" dir="2700000">
                    <a:srgbClr val="000000">
                      <a:alpha val="43000"/>
                    </a:srgbClr>
                  </a:outerShdw>
                </a:effectLst>
              </a:rPr>
              <a:t>An industry leading software tool to simplify the commissioning process using mobile devices</a:t>
            </a:r>
          </a:p>
          <a:p>
            <a:pPr marL="742950" lvl="1" indent="-285750">
              <a:buFont typeface="Arial"/>
              <a:buChar char="•"/>
            </a:pPr>
            <a:endParaRPr lang="en-US" sz="2300" dirty="0" smtClean="0">
              <a:solidFill>
                <a:srgbClr val="FFFFFF"/>
              </a:solidFill>
              <a:effectLst>
                <a:outerShdw blurRad="50800" dist="38100" dir="2700000">
                  <a:srgbClr val="000000">
                    <a:alpha val="43000"/>
                  </a:srgbClr>
                </a:outerShdw>
              </a:effectLst>
            </a:endParaRPr>
          </a:p>
          <a:p>
            <a:pPr marL="742950" lvl="1" indent="-285750">
              <a:buFont typeface="Arial"/>
              <a:buChar char="•"/>
            </a:pPr>
            <a:endParaRPr lang="en-US" sz="2300" dirty="0" smtClean="0">
              <a:solidFill>
                <a:srgbClr val="FFFFFF"/>
              </a:solidFill>
              <a:effectLst>
                <a:outerShdw blurRad="50800" dist="38100" dir="2700000">
                  <a:srgbClr val="000000">
                    <a:alpha val="43000"/>
                  </a:srgbClr>
                </a:outerShdw>
              </a:effectLst>
            </a:endParaRPr>
          </a:p>
          <a:p>
            <a:pPr marL="457200" indent="-457200">
              <a:buFont typeface="Arial"/>
              <a:buChar char="•"/>
            </a:pPr>
            <a:endParaRPr lang="en-US" sz="2300" dirty="0" smtClean="0">
              <a:solidFill>
                <a:srgbClr val="FFFFFF"/>
              </a:solidFill>
              <a:effectLst>
                <a:outerShdw blurRad="50800" dist="38100" dir="2700000">
                  <a:srgbClr val="000000">
                    <a:alpha val="43000"/>
                  </a:srgbClr>
                </a:outerShdw>
              </a:effectLst>
            </a:endParaRPr>
          </a:p>
          <a:p>
            <a:r>
              <a:rPr lang="en-US" sz="2300" dirty="0" smtClean="0">
                <a:solidFill>
                  <a:srgbClr val="FFFFFF"/>
                </a:solidFill>
                <a:effectLst>
                  <a:outerShdw blurRad="50800" dist="38100" dir="2700000">
                    <a:srgbClr val="000000">
                      <a:alpha val="43000"/>
                    </a:srgbClr>
                  </a:outerShdw>
                </a:effectLst>
              </a:rPr>
              <a:t> </a:t>
            </a:r>
            <a:endParaRPr lang="en-US" sz="2300" dirty="0">
              <a:solidFill>
                <a:srgbClr val="FFFFFF"/>
              </a:solidFill>
              <a:effectLst>
                <a:outerShdw blurRad="50800" dist="38100" dir="2700000">
                  <a:srgbClr val="000000">
                    <a:alpha val="43000"/>
                  </a:srgbClr>
                </a:outerShdw>
              </a:effectLst>
            </a:endParaRPr>
          </a:p>
        </p:txBody>
      </p:sp>
    </p:spTree>
    <p:extLst>
      <p:ext uri="{BB962C8B-B14F-4D97-AF65-F5344CB8AC3E}">
        <p14:creationId xmlns:p14="http://schemas.microsoft.com/office/powerpoint/2010/main" val="234703472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8099" y="4221088"/>
            <a:ext cx="9135901" cy="2420888"/>
          </a:xfrm>
          <a:prstGeom prst="rect">
            <a:avLst/>
          </a:prstGeom>
          <a:solidFill>
            <a:schemeClr val="tx2">
              <a:lumMod val="75000"/>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pitch-bg-city-dark.png"/>
          <p:cNvPicPr>
            <a:picLocks noChangeAspect="1"/>
          </p:cNvPicPr>
          <p:nvPr/>
        </p:nvPicPr>
        <p:blipFill>
          <a:blip r:embed="rId3"/>
          <a:stretch>
            <a:fillRect/>
          </a:stretch>
        </p:blipFill>
        <p:spPr>
          <a:xfrm>
            <a:off x="4049" y="0"/>
            <a:ext cx="9135901" cy="6858000"/>
          </a:xfrm>
          <a:prstGeom prst="rect">
            <a:avLst/>
          </a:prstGeom>
        </p:spPr>
      </p:pic>
      <p:pic>
        <p:nvPicPr>
          <p:cNvPr id="10" name="Picture 9" descr="logo.png"/>
          <p:cNvPicPr>
            <a:picLocks noChangeAspect="1"/>
          </p:cNvPicPr>
          <p:nvPr/>
        </p:nvPicPr>
        <p:blipFill>
          <a:blip r:embed="rId4"/>
          <a:stretch>
            <a:fillRect/>
          </a:stretch>
        </p:blipFill>
        <p:spPr>
          <a:xfrm>
            <a:off x="7772400" y="152400"/>
            <a:ext cx="1168400" cy="361950"/>
          </a:xfrm>
          <a:prstGeom prst="rect">
            <a:avLst/>
          </a:prstGeom>
        </p:spPr>
      </p:pic>
      <p:cxnSp>
        <p:nvCxnSpPr>
          <p:cNvPr id="20" name="Straight Connector 19"/>
          <p:cNvCxnSpPr/>
          <p:nvPr/>
        </p:nvCxnSpPr>
        <p:spPr>
          <a:xfrm>
            <a:off x="304800" y="685800"/>
            <a:ext cx="8636000" cy="1588"/>
          </a:xfrm>
          <a:prstGeom prst="line">
            <a:avLst/>
          </a:prstGeom>
          <a:ln w="3175" cmpd="sng">
            <a:solidFill>
              <a:schemeClr val="bg1"/>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213360" y="29210"/>
            <a:ext cx="4441152" cy="615553"/>
          </a:xfrm>
          <a:prstGeom prst="rect">
            <a:avLst/>
          </a:prstGeom>
          <a:noFill/>
          <a:effectLst>
            <a:outerShdw blurRad="41275" dist="25400" dir="2700000" algn="tl" rotWithShape="0">
              <a:srgbClr val="000000">
                <a:alpha val="41000"/>
              </a:srgbClr>
            </a:outerShdw>
          </a:effectLst>
        </p:spPr>
        <p:txBody>
          <a:bodyPr wrap="none" rtlCol="0">
            <a:spAutoFit/>
          </a:bodyPr>
          <a:lstStyle/>
          <a:p>
            <a:r>
              <a:rPr lang="en-US" sz="3400" dirty="0" smtClean="0">
                <a:solidFill>
                  <a:schemeClr val="bg1"/>
                </a:solidFill>
              </a:rPr>
              <a:t>Competitor Comparison</a:t>
            </a:r>
            <a:endParaRPr lang="en-US" sz="3400" dirty="0">
              <a:solidFill>
                <a:schemeClr val="bg1"/>
              </a:solidFill>
            </a:endParaRPr>
          </a:p>
        </p:txBody>
      </p:sp>
      <p:sp>
        <p:nvSpPr>
          <p:cNvPr id="7" name="Rectangle 6"/>
          <p:cNvSpPr/>
          <p:nvPr/>
        </p:nvSpPr>
        <p:spPr>
          <a:xfrm>
            <a:off x="31304" y="4221088"/>
            <a:ext cx="9135901" cy="2618260"/>
          </a:xfrm>
          <a:prstGeom prst="rect">
            <a:avLst/>
          </a:prstGeom>
          <a:solidFill>
            <a:schemeClr val="tx2">
              <a:lumMod val="75000"/>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5"/>
          <a:stretch>
            <a:fillRect/>
          </a:stretch>
        </p:blipFill>
        <p:spPr>
          <a:xfrm>
            <a:off x="611560" y="1052736"/>
            <a:ext cx="7848872" cy="5445224"/>
          </a:xfrm>
          <a:prstGeom prst="rect">
            <a:avLst/>
          </a:prstGeom>
        </p:spPr>
      </p:pic>
      <p:sp>
        <p:nvSpPr>
          <p:cNvPr id="11" name="TextBox 10"/>
          <p:cNvSpPr txBox="1"/>
          <p:nvPr/>
        </p:nvSpPr>
        <p:spPr>
          <a:xfrm>
            <a:off x="3605543" y="6313294"/>
            <a:ext cx="2097938"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b="1" dirty="0" smtClean="0">
                <a:ln w="17780" cmpd="sng">
                  <a:solidFill>
                    <a:srgbClr val="FFFFFF"/>
                  </a:solidFill>
                  <a:prstDash val="solid"/>
                  <a:miter lim="800000"/>
                </a:ln>
                <a:solidFill>
                  <a:srgbClr val="FFFFFF"/>
                </a:solidFill>
                <a:effectLst>
                  <a:outerShdw blurRad="50800" algn="tl" rotWithShape="0">
                    <a:srgbClr val="000000"/>
                  </a:outerShdw>
                </a:effectLst>
              </a:rPr>
              <a:t>Consumer Solutions</a:t>
            </a:r>
            <a:endParaRPr lang="en-US" b="1" dirty="0">
              <a:ln w="17780" cmpd="sng">
                <a:solidFill>
                  <a:srgbClr val="FFFFFF"/>
                </a:solidFill>
                <a:prstDash val="solid"/>
                <a:miter lim="800000"/>
              </a:ln>
              <a:solidFill>
                <a:srgbClr val="FFFFFF"/>
              </a:solidFill>
              <a:effectLst>
                <a:outerShdw blurRad="50800" algn="tl" rotWithShape="0">
                  <a:srgbClr val="000000"/>
                </a:outerShdw>
              </a:effectLst>
            </a:endParaRPr>
          </a:p>
        </p:txBody>
      </p:sp>
      <p:sp>
        <p:nvSpPr>
          <p:cNvPr id="13" name="TextBox 12"/>
          <p:cNvSpPr txBox="1"/>
          <p:nvPr/>
        </p:nvSpPr>
        <p:spPr>
          <a:xfrm>
            <a:off x="2987824" y="868070"/>
            <a:ext cx="3086865"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b="1" dirty="0" smtClean="0">
                <a:ln w="17780" cmpd="sng">
                  <a:solidFill>
                    <a:srgbClr val="FFFFFF"/>
                  </a:solidFill>
                  <a:prstDash val="solid"/>
                  <a:miter lim="800000"/>
                </a:ln>
                <a:solidFill>
                  <a:srgbClr val="FFFFFF"/>
                </a:solidFill>
                <a:effectLst>
                  <a:outerShdw blurRad="50800" algn="tl" rotWithShape="0">
                    <a:srgbClr val="000000"/>
                  </a:outerShdw>
                </a:effectLst>
              </a:rPr>
              <a:t>Business to Business Solutions</a:t>
            </a:r>
            <a:endParaRPr lang="en-US" b="1" dirty="0">
              <a:ln w="17780" cmpd="sng">
                <a:solidFill>
                  <a:srgbClr val="FFFFFF"/>
                </a:solidFill>
                <a:prstDash val="solid"/>
                <a:miter lim="800000"/>
              </a:ln>
              <a:solidFill>
                <a:srgbClr val="FFFFFF"/>
              </a:solidFill>
              <a:effectLst>
                <a:outerShdw blurRad="50800" algn="tl" rotWithShape="0">
                  <a:srgbClr val="000000"/>
                </a:outerShdw>
              </a:effectLst>
            </a:endParaRPr>
          </a:p>
        </p:txBody>
      </p:sp>
      <p:sp>
        <p:nvSpPr>
          <p:cNvPr id="14" name="TextBox 13"/>
          <p:cNvSpPr txBox="1"/>
          <p:nvPr/>
        </p:nvSpPr>
        <p:spPr>
          <a:xfrm>
            <a:off x="8388424" y="1052736"/>
            <a:ext cx="461665" cy="1528624"/>
          </a:xfrm>
          <a:prstGeom prst="rect">
            <a:avLst/>
          </a:prstGeom>
        </p:spPr>
        <p:style>
          <a:lnRef idx="2">
            <a:schemeClr val="dk1">
              <a:shade val="50000"/>
            </a:schemeClr>
          </a:lnRef>
          <a:fillRef idx="1">
            <a:schemeClr val="dk1"/>
          </a:fillRef>
          <a:effectRef idx="0">
            <a:schemeClr val="dk1"/>
          </a:effectRef>
          <a:fontRef idx="minor">
            <a:schemeClr val="lt1"/>
          </a:fontRef>
        </p:style>
        <p:txBody>
          <a:bodyPr vert="vert" wrap="none" rtlCol="0">
            <a:spAutoFit/>
          </a:bodyPr>
          <a:lstStyle/>
          <a:p>
            <a:r>
              <a:rPr lang="en-US" b="1" dirty="0" smtClean="0">
                <a:ln w="17780" cmpd="sng">
                  <a:solidFill>
                    <a:srgbClr val="FFFFFF"/>
                  </a:solidFill>
                  <a:prstDash val="solid"/>
                  <a:miter lim="800000"/>
                </a:ln>
                <a:solidFill>
                  <a:schemeClr val="bg1"/>
                </a:solidFill>
                <a:effectLst>
                  <a:outerShdw blurRad="50800" algn="tl" rotWithShape="0">
                    <a:srgbClr val="000000"/>
                  </a:outerShdw>
                </a:effectLst>
              </a:rPr>
              <a:t>Smart-Building </a:t>
            </a:r>
            <a:endParaRPr lang="en-US" b="1" dirty="0">
              <a:ln w="17780" cmpd="sng">
                <a:solidFill>
                  <a:srgbClr val="FFFFFF"/>
                </a:solidFill>
                <a:prstDash val="solid"/>
                <a:miter lim="800000"/>
              </a:ln>
              <a:solidFill>
                <a:schemeClr val="bg1"/>
              </a:solidFill>
              <a:effectLst>
                <a:outerShdw blurRad="50800" algn="tl" rotWithShape="0">
                  <a:srgbClr val="000000"/>
                </a:outerShdw>
              </a:effectLst>
            </a:endParaRPr>
          </a:p>
        </p:txBody>
      </p:sp>
      <p:sp>
        <p:nvSpPr>
          <p:cNvPr id="15" name="TextBox 14"/>
          <p:cNvSpPr txBox="1"/>
          <p:nvPr/>
        </p:nvSpPr>
        <p:spPr>
          <a:xfrm>
            <a:off x="302527" y="1046303"/>
            <a:ext cx="461665" cy="1746632"/>
          </a:xfrm>
          <a:prstGeom prst="rect">
            <a:avLst/>
          </a:prstGeom>
        </p:spPr>
        <p:style>
          <a:lnRef idx="2">
            <a:schemeClr val="dk1">
              <a:shade val="50000"/>
            </a:schemeClr>
          </a:lnRef>
          <a:fillRef idx="1">
            <a:schemeClr val="dk1"/>
          </a:fillRef>
          <a:effectRef idx="0">
            <a:schemeClr val="dk1"/>
          </a:effectRef>
          <a:fontRef idx="minor">
            <a:schemeClr val="lt1"/>
          </a:fontRef>
        </p:style>
        <p:txBody>
          <a:bodyPr vert="vert" wrap="none" rtlCol="0">
            <a:spAutoFit/>
          </a:bodyPr>
          <a:lstStyle/>
          <a:p>
            <a:r>
              <a:rPr lang="en-US" b="1" dirty="0" smtClean="0">
                <a:ln w="17780" cmpd="sng">
                  <a:solidFill>
                    <a:srgbClr val="FFFFFF"/>
                  </a:solidFill>
                  <a:prstDash val="solid"/>
                  <a:miter lim="800000"/>
                </a:ln>
                <a:solidFill>
                  <a:schemeClr val="bg1"/>
                </a:solidFill>
                <a:effectLst>
                  <a:outerShdw blurRad="50800" algn="tl" rotWithShape="0">
                    <a:srgbClr val="000000"/>
                  </a:outerShdw>
                </a:effectLst>
              </a:rPr>
              <a:t>Connected Home</a:t>
            </a:r>
            <a:endParaRPr lang="en-US" b="1" dirty="0">
              <a:ln w="17780" cmpd="sng">
                <a:solidFill>
                  <a:srgbClr val="FFFFFF"/>
                </a:solidFill>
                <a:prstDash val="solid"/>
                <a:miter lim="800000"/>
              </a:ln>
              <a:solidFill>
                <a:schemeClr val="bg1"/>
              </a:solidFill>
              <a:effectLst>
                <a:outerShdw blurRad="50800" algn="tl" rotWithShape="0">
                  <a:srgbClr val="000000"/>
                </a:outerShdw>
              </a:effectLst>
            </a:endParaRPr>
          </a:p>
        </p:txBody>
      </p:sp>
      <p:pic>
        <p:nvPicPr>
          <p:cNvPr id="4" name="Picture 3"/>
          <p:cNvPicPr>
            <a:picLocks noChangeAspect="1"/>
          </p:cNvPicPr>
          <p:nvPr/>
        </p:nvPicPr>
        <p:blipFill>
          <a:blip r:embed="rId6"/>
          <a:stretch>
            <a:fillRect/>
          </a:stretch>
        </p:blipFill>
        <p:spPr>
          <a:xfrm>
            <a:off x="1000309" y="5588919"/>
            <a:ext cx="405904" cy="405904"/>
          </a:xfrm>
          <a:prstGeom prst="rect">
            <a:avLst/>
          </a:prstGeom>
        </p:spPr>
      </p:pic>
      <p:pic>
        <p:nvPicPr>
          <p:cNvPr id="8" name="Picture 7"/>
          <p:cNvPicPr>
            <a:picLocks noChangeAspect="1"/>
          </p:cNvPicPr>
          <p:nvPr/>
        </p:nvPicPr>
        <p:blipFill>
          <a:blip r:embed="rId7"/>
          <a:stretch>
            <a:fillRect/>
          </a:stretch>
        </p:blipFill>
        <p:spPr>
          <a:xfrm>
            <a:off x="4283968" y="3573016"/>
            <a:ext cx="588144" cy="404561"/>
          </a:xfrm>
          <a:prstGeom prst="rect">
            <a:avLst/>
          </a:prstGeom>
        </p:spPr>
      </p:pic>
      <p:pic>
        <p:nvPicPr>
          <p:cNvPr id="17" name="Picture 16"/>
          <p:cNvPicPr>
            <a:picLocks noChangeAspect="1"/>
          </p:cNvPicPr>
          <p:nvPr/>
        </p:nvPicPr>
        <p:blipFill>
          <a:blip r:embed="rId8"/>
          <a:stretch>
            <a:fillRect/>
          </a:stretch>
        </p:blipFill>
        <p:spPr>
          <a:xfrm>
            <a:off x="1341634" y="3429000"/>
            <a:ext cx="1032520" cy="684606"/>
          </a:xfrm>
          <a:prstGeom prst="rect">
            <a:avLst/>
          </a:prstGeom>
        </p:spPr>
      </p:pic>
      <p:pic>
        <p:nvPicPr>
          <p:cNvPr id="18" name="Picture 17"/>
          <p:cNvPicPr>
            <a:picLocks noChangeAspect="1"/>
          </p:cNvPicPr>
          <p:nvPr/>
        </p:nvPicPr>
        <p:blipFill>
          <a:blip r:embed="rId9"/>
          <a:stretch>
            <a:fillRect/>
          </a:stretch>
        </p:blipFill>
        <p:spPr>
          <a:xfrm>
            <a:off x="6376123" y="1263339"/>
            <a:ext cx="867296" cy="540533"/>
          </a:xfrm>
          <a:prstGeom prst="rect">
            <a:avLst/>
          </a:prstGeom>
        </p:spPr>
      </p:pic>
      <p:pic>
        <p:nvPicPr>
          <p:cNvPr id="21" name="Picture 20"/>
          <p:cNvPicPr>
            <a:picLocks noChangeAspect="1"/>
          </p:cNvPicPr>
          <p:nvPr/>
        </p:nvPicPr>
        <p:blipFill>
          <a:blip r:embed="rId10"/>
          <a:stretch>
            <a:fillRect/>
          </a:stretch>
        </p:blipFill>
        <p:spPr>
          <a:xfrm>
            <a:off x="6237436" y="1941057"/>
            <a:ext cx="812180" cy="456342"/>
          </a:xfrm>
          <a:prstGeom prst="rect">
            <a:avLst/>
          </a:prstGeom>
        </p:spPr>
      </p:pic>
      <p:pic>
        <p:nvPicPr>
          <p:cNvPr id="19" name="Picture 18"/>
          <p:cNvPicPr>
            <a:picLocks noChangeAspect="1"/>
          </p:cNvPicPr>
          <p:nvPr/>
        </p:nvPicPr>
        <p:blipFill>
          <a:blip r:embed="rId11"/>
          <a:stretch>
            <a:fillRect/>
          </a:stretch>
        </p:blipFill>
        <p:spPr>
          <a:xfrm>
            <a:off x="7342643" y="1699404"/>
            <a:ext cx="770354" cy="770354"/>
          </a:xfrm>
          <a:prstGeom prst="rect">
            <a:avLst/>
          </a:prstGeom>
        </p:spPr>
      </p:pic>
      <p:sp>
        <p:nvSpPr>
          <p:cNvPr id="24" name="TextBox 23"/>
          <p:cNvSpPr txBox="1"/>
          <p:nvPr/>
        </p:nvSpPr>
        <p:spPr>
          <a:xfrm>
            <a:off x="304800" y="4789800"/>
            <a:ext cx="461665" cy="1708160"/>
          </a:xfrm>
          <a:prstGeom prst="rect">
            <a:avLst/>
          </a:prstGeom>
        </p:spPr>
        <p:style>
          <a:lnRef idx="2">
            <a:schemeClr val="dk1">
              <a:shade val="50000"/>
            </a:schemeClr>
          </a:lnRef>
          <a:fillRef idx="1">
            <a:schemeClr val="dk1"/>
          </a:fillRef>
          <a:effectRef idx="0">
            <a:schemeClr val="dk1"/>
          </a:effectRef>
          <a:fontRef idx="minor">
            <a:schemeClr val="lt1"/>
          </a:fontRef>
        </p:style>
        <p:txBody>
          <a:bodyPr vert="vert" wrap="none" rtlCol="0">
            <a:spAutoFit/>
          </a:bodyPr>
          <a:lstStyle/>
          <a:p>
            <a:r>
              <a:rPr lang="en-US" b="1" dirty="0" smtClean="0">
                <a:ln w="17780" cmpd="sng">
                  <a:solidFill>
                    <a:srgbClr val="FFFFFF"/>
                  </a:solidFill>
                  <a:prstDash val="solid"/>
                  <a:miter lim="800000"/>
                </a:ln>
                <a:solidFill>
                  <a:schemeClr val="bg1"/>
                </a:solidFill>
                <a:effectLst>
                  <a:outerShdw blurRad="50800" algn="tl" rotWithShape="0">
                    <a:srgbClr val="000000"/>
                  </a:outerShdw>
                </a:effectLst>
              </a:rPr>
              <a:t>Energy Efficiency</a:t>
            </a:r>
            <a:endParaRPr lang="en-US" b="1" dirty="0">
              <a:ln w="17780" cmpd="sng">
                <a:solidFill>
                  <a:srgbClr val="FFFFFF"/>
                </a:solidFill>
                <a:prstDash val="solid"/>
                <a:miter lim="800000"/>
              </a:ln>
              <a:solidFill>
                <a:schemeClr val="bg1"/>
              </a:solidFill>
              <a:effectLst>
                <a:outerShdw blurRad="50800" algn="tl" rotWithShape="0">
                  <a:srgbClr val="000000"/>
                </a:outerShdw>
              </a:effectLst>
            </a:endParaRPr>
          </a:p>
        </p:txBody>
      </p:sp>
      <p:sp>
        <p:nvSpPr>
          <p:cNvPr id="25" name="TextBox 24"/>
          <p:cNvSpPr txBox="1"/>
          <p:nvPr/>
        </p:nvSpPr>
        <p:spPr>
          <a:xfrm>
            <a:off x="8280077" y="4563702"/>
            <a:ext cx="461665" cy="1934258"/>
          </a:xfrm>
          <a:prstGeom prst="rect">
            <a:avLst/>
          </a:prstGeom>
        </p:spPr>
        <p:style>
          <a:lnRef idx="2">
            <a:schemeClr val="dk1">
              <a:shade val="50000"/>
            </a:schemeClr>
          </a:lnRef>
          <a:fillRef idx="1">
            <a:schemeClr val="dk1"/>
          </a:fillRef>
          <a:effectRef idx="0">
            <a:schemeClr val="dk1"/>
          </a:effectRef>
          <a:fontRef idx="minor">
            <a:schemeClr val="lt1"/>
          </a:fontRef>
        </p:style>
        <p:txBody>
          <a:bodyPr vert="vert" wrap="none" rtlCol="0">
            <a:spAutoFit/>
          </a:bodyPr>
          <a:lstStyle/>
          <a:p>
            <a:r>
              <a:rPr lang="en-US" b="1" dirty="0" smtClean="0">
                <a:ln w="17780" cmpd="sng">
                  <a:solidFill>
                    <a:srgbClr val="FFFFFF"/>
                  </a:solidFill>
                  <a:prstDash val="solid"/>
                  <a:miter lim="800000"/>
                </a:ln>
                <a:solidFill>
                  <a:srgbClr val="FFFFFF"/>
                </a:solidFill>
                <a:effectLst>
                  <a:outerShdw blurRad="50800" algn="tl" rotWithShape="0">
                    <a:srgbClr val="000000"/>
                  </a:outerShdw>
                </a:effectLst>
              </a:rPr>
              <a:t>Software Platforms</a:t>
            </a:r>
            <a:endParaRPr lang="en-US" b="1" dirty="0">
              <a:ln w="17780" cmpd="sng">
                <a:solidFill>
                  <a:srgbClr val="FFFFFF"/>
                </a:solidFill>
                <a:prstDash val="solid"/>
                <a:miter lim="800000"/>
              </a:ln>
              <a:solidFill>
                <a:srgbClr val="FFFFFF"/>
              </a:solidFill>
              <a:effectLst>
                <a:outerShdw blurRad="50800" algn="tl" rotWithShape="0">
                  <a:srgbClr val="000000"/>
                </a:outerShdw>
              </a:effectLst>
            </a:endParaRPr>
          </a:p>
        </p:txBody>
      </p:sp>
      <p:pic>
        <p:nvPicPr>
          <p:cNvPr id="22" name="Picture 21"/>
          <p:cNvPicPr>
            <a:picLocks noChangeAspect="1"/>
          </p:cNvPicPr>
          <p:nvPr/>
        </p:nvPicPr>
        <p:blipFill>
          <a:blip r:embed="rId12"/>
          <a:stretch>
            <a:fillRect/>
          </a:stretch>
        </p:blipFill>
        <p:spPr>
          <a:xfrm>
            <a:off x="6970981" y="5743095"/>
            <a:ext cx="1180604" cy="570199"/>
          </a:xfrm>
          <a:prstGeom prst="rect">
            <a:avLst/>
          </a:prstGeom>
        </p:spPr>
      </p:pic>
      <p:pic>
        <p:nvPicPr>
          <p:cNvPr id="26" name="Picture 25"/>
          <p:cNvPicPr>
            <a:picLocks noChangeAspect="1"/>
          </p:cNvPicPr>
          <p:nvPr/>
        </p:nvPicPr>
        <p:blipFill>
          <a:blip r:embed="rId13"/>
          <a:stretch>
            <a:fillRect/>
          </a:stretch>
        </p:blipFill>
        <p:spPr>
          <a:xfrm>
            <a:off x="1619768" y="5753784"/>
            <a:ext cx="455943" cy="457978"/>
          </a:xfrm>
          <a:prstGeom prst="rect">
            <a:avLst/>
          </a:prstGeom>
        </p:spPr>
      </p:pic>
      <p:pic>
        <p:nvPicPr>
          <p:cNvPr id="27" name="Picture 26"/>
          <p:cNvPicPr>
            <a:picLocks noChangeAspect="1"/>
          </p:cNvPicPr>
          <p:nvPr/>
        </p:nvPicPr>
        <p:blipFill>
          <a:blip r:embed="rId14"/>
          <a:stretch>
            <a:fillRect/>
          </a:stretch>
        </p:blipFill>
        <p:spPr>
          <a:xfrm>
            <a:off x="1371540" y="1980104"/>
            <a:ext cx="702568" cy="351284"/>
          </a:xfrm>
          <a:prstGeom prst="rect">
            <a:avLst/>
          </a:prstGeom>
        </p:spPr>
      </p:pic>
      <p:pic>
        <p:nvPicPr>
          <p:cNvPr id="28" name="Picture 27"/>
          <p:cNvPicPr>
            <a:picLocks noChangeAspect="1"/>
          </p:cNvPicPr>
          <p:nvPr/>
        </p:nvPicPr>
        <p:blipFill>
          <a:blip r:embed="rId12"/>
          <a:stretch>
            <a:fillRect/>
          </a:stretch>
        </p:blipFill>
        <p:spPr>
          <a:xfrm>
            <a:off x="910249" y="1237402"/>
            <a:ext cx="1180604" cy="570199"/>
          </a:xfrm>
          <a:prstGeom prst="rect">
            <a:avLst/>
          </a:prstGeom>
        </p:spPr>
      </p:pic>
      <p:pic>
        <p:nvPicPr>
          <p:cNvPr id="29" name="Picture 28"/>
          <p:cNvPicPr>
            <a:picLocks noChangeAspect="1"/>
          </p:cNvPicPr>
          <p:nvPr/>
        </p:nvPicPr>
        <p:blipFill>
          <a:blip r:embed="rId15"/>
          <a:stretch>
            <a:fillRect/>
          </a:stretch>
        </p:blipFill>
        <p:spPr>
          <a:xfrm>
            <a:off x="7295181" y="5462184"/>
            <a:ext cx="742929" cy="219791"/>
          </a:xfrm>
          <a:prstGeom prst="rect">
            <a:avLst/>
          </a:prstGeom>
        </p:spPr>
      </p:pic>
      <p:pic>
        <p:nvPicPr>
          <p:cNvPr id="3" name="Picture 2"/>
          <p:cNvPicPr>
            <a:picLocks noChangeAspect="1"/>
          </p:cNvPicPr>
          <p:nvPr/>
        </p:nvPicPr>
        <p:blipFill>
          <a:blip r:embed="rId16"/>
          <a:stretch>
            <a:fillRect/>
          </a:stretch>
        </p:blipFill>
        <p:spPr>
          <a:xfrm>
            <a:off x="5301574" y="2032030"/>
            <a:ext cx="791716" cy="535573"/>
          </a:xfrm>
          <a:prstGeom prst="rect">
            <a:avLst/>
          </a:prstGeom>
        </p:spPr>
      </p:pic>
      <p:pic>
        <p:nvPicPr>
          <p:cNvPr id="5" name="Picture 4"/>
          <p:cNvPicPr>
            <a:picLocks noChangeAspect="1"/>
          </p:cNvPicPr>
          <p:nvPr/>
        </p:nvPicPr>
        <p:blipFill>
          <a:blip r:embed="rId17"/>
          <a:stretch>
            <a:fillRect/>
          </a:stretch>
        </p:blipFill>
        <p:spPr>
          <a:xfrm>
            <a:off x="2349382" y="1544225"/>
            <a:ext cx="648072" cy="461751"/>
          </a:xfrm>
          <a:prstGeom prst="rect">
            <a:avLst/>
          </a:prstGeom>
        </p:spPr>
      </p:pic>
      <p:pic>
        <p:nvPicPr>
          <p:cNvPr id="9" name="Picture 8"/>
          <p:cNvPicPr>
            <a:picLocks noChangeAspect="1"/>
          </p:cNvPicPr>
          <p:nvPr/>
        </p:nvPicPr>
        <p:blipFill>
          <a:blip r:embed="rId18"/>
          <a:stretch>
            <a:fillRect/>
          </a:stretch>
        </p:blipFill>
        <p:spPr>
          <a:xfrm>
            <a:off x="1549282" y="5157192"/>
            <a:ext cx="597103" cy="312768"/>
          </a:xfrm>
          <a:prstGeom prst="rect">
            <a:avLst/>
          </a:prstGeom>
        </p:spPr>
      </p:pic>
      <p:pic>
        <p:nvPicPr>
          <p:cNvPr id="30" name="Picture 29"/>
          <p:cNvPicPr>
            <a:picLocks noChangeAspect="1"/>
          </p:cNvPicPr>
          <p:nvPr/>
        </p:nvPicPr>
        <p:blipFill>
          <a:blip r:embed="rId19"/>
          <a:stretch>
            <a:fillRect/>
          </a:stretch>
        </p:blipFill>
        <p:spPr>
          <a:xfrm>
            <a:off x="6228184" y="5232749"/>
            <a:ext cx="821432" cy="376892"/>
          </a:xfrm>
          <a:prstGeom prst="rect">
            <a:avLst/>
          </a:prstGeom>
        </p:spPr>
      </p:pic>
      <p:pic>
        <p:nvPicPr>
          <p:cNvPr id="31" name="Picture 30"/>
          <p:cNvPicPr>
            <a:picLocks noChangeAspect="1"/>
          </p:cNvPicPr>
          <p:nvPr/>
        </p:nvPicPr>
        <p:blipFill>
          <a:blip r:embed="rId20"/>
          <a:stretch>
            <a:fillRect/>
          </a:stretch>
        </p:blipFill>
        <p:spPr>
          <a:xfrm>
            <a:off x="6093290" y="3416708"/>
            <a:ext cx="1755381" cy="505550"/>
          </a:xfrm>
          <a:prstGeom prst="rect">
            <a:avLst/>
          </a:prstGeom>
        </p:spPr>
      </p:pic>
    </p:spTree>
    <p:extLst>
      <p:ext uri="{BB962C8B-B14F-4D97-AF65-F5344CB8AC3E}">
        <p14:creationId xmlns:p14="http://schemas.microsoft.com/office/powerpoint/2010/main" val="335513960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itch-bg-city-dark.png"/>
          <p:cNvPicPr>
            <a:picLocks noChangeAspect="1"/>
          </p:cNvPicPr>
          <p:nvPr/>
        </p:nvPicPr>
        <p:blipFill>
          <a:blip r:embed="rId3"/>
          <a:stretch>
            <a:fillRect/>
          </a:stretch>
        </p:blipFill>
        <p:spPr>
          <a:xfrm>
            <a:off x="4049" y="0"/>
            <a:ext cx="9135901" cy="6858000"/>
          </a:xfrm>
          <a:prstGeom prst="rect">
            <a:avLst/>
          </a:prstGeom>
        </p:spPr>
      </p:pic>
      <p:pic>
        <p:nvPicPr>
          <p:cNvPr id="10" name="Picture 9" descr="logo.png"/>
          <p:cNvPicPr>
            <a:picLocks noChangeAspect="1"/>
          </p:cNvPicPr>
          <p:nvPr/>
        </p:nvPicPr>
        <p:blipFill>
          <a:blip r:embed="rId4"/>
          <a:stretch>
            <a:fillRect/>
          </a:stretch>
        </p:blipFill>
        <p:spPr>
          <a:xfrm>
            <a:off x="7772400" y="152400"/>
            <a:ext cx="1168400" cy="361950"/>
          </a:xfrm>
          <a:prstGeom prst="rect">
            <a:avLst/>
          </a:prstGeom>
        </p:spPr>
      </p:pic>
      <p:cxnSp>
        <p:nvCxnSpPr>
          <p:cNvPr id="20" name="Straight Connector 19"/>
          <p:cNvCxnSpPr/>
          <p:nvPr/>
        </p:nvCxnSpPr>
        <p:spPr>
          <a:xfrm>
            <a:off x="304800" y="685800"/>
            <a:ext cx="8636000" cy="1588"/>
          </a:xfrm>
          <a:prstGeom prst="line">
            <a:avLst/>
          </a:prstGeom>
          <a:ln w="3175" cmpd="sng">
            <a:solidFill>
              <a:schemeClr val="bg1"/>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213360" y="29210"/>
            <a:ext cx="2470135" cy="615553"/>
          </a:xfrm>
          <a:prstGeom prst="rect">
            <a:avLst/>
          </a:prstGeom>
          <a:noFill/>
          <a:effectLst>
            <a:outerShdw blurRad="41275" dist="25400" dir="2700000" algn="tl" rotWithShape="0">
              <a:srgbClr val="000000">
                <a:alpha val="41000"/>
              </a:srgbClr>
            </a:outerShdw>
          </a:effectLst>
        </p:spPr>
        <p:txBody>
          <a:bodyPr wrap="none" rtlCol="0">
            <a:spAutoFit/>
          </a:bodyPr>
          <a:lstStyle/>
          <a:p>
            <a:r>
              <a:rPr lang="en-US" sz="3400" dirty="0" smtClean="0">
                <a:solidFill>
                  <a:schemeClr val="bg1"/>
                </a:solidFill>
              </a:rPr>
              <a:t>Use of Funds</a:t>
            </a:r>
            <a:endParaRPr lang="en-US" sz="3400" dirty="0">
              <a:solidFill>
                <a:schemeClr val="bg1"/>
              </a:solidFill>
            </a:endParaRPr>
          </a:p>
        </p:txBody>
      </p:sp>
      <p:sp>
        <p:nvSpPr>
          <p:cNvPr id="7" name="Rectangle 6"/>
          <p:cNvSpPr/>
          <p:nvPr/>
        </p:nvSpPr>
        <p:spPr>
          <a:xfrm>
            <a:off x="-6796" y="3068960"/>
            <a:ext cx="9135901" cy="3789040"/>
          </a:xfrm>
          <a:prstGeom prst="rect">
            <a:avLst/>
          </a:prstGeom>
          <a:solidFill>
            <a:schemeClr val="tx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13360" y="1074797"/>
            <a:ext cx="8319080" cy="5324535"/>
          </a:xfrm>
          <a:prstGeom prst="rect">
            <a:avLst/>
          </a:prstGeom>
          <a:noFill/>
        </p:spPr>
        <p:txBody>
          <a:bodyPr wrap="square" rtlCol="0">
            <a:spAutoFit/>
          </a:bodyPr>
          <a:lstStyle/>
          <a:p>
            <a:pPr marL="342900" indent="-342900">
              <a:buFont typeface="Arial"/>
              <a:buChar char="•"/>
            </a:pPr>
            <a:r>
              <a:rPr lang="en-US" sz="2000" dirty="0" smtClean="0">
                <a:solidFill>
                  <a:schemeClr val="bg1"/>
                </a:solidFill>
              </a:rPr>
              <a:t>Achieving </a:t>
            </a:r>
            <a:r>
              <a:rPr lang="en-US" sz="2000" dirty="0">
                <a:solidFill>
                  <a:schemeClr val="bg1"/>
                </a:solidFill>
              </a:rPr>
              <a:t>Sales of $1M (50k</a:t>
            </a:r>
            <a:r>
              <a:rPr lang="en-US" sz="2000" dirty="0" smtClean="0">
                <a:solidFill>
                  <a:schemeClr val="bg1"/>
                </a:solidFill>
              </a:rPr>
              <a:t>)</a:t>
            </a:r>
          </a:p>
          <a:p>
            <a:pPr marL="800100" lvl="1" indent="-342900">
              <a:buFont typeface="Arial"/>
              <a:buChar char="•"/>
            </a:pPr>
            <a:r>
              <a:rPr lang="en-US" sz="2000" dirty="0" smtClean="0">
                <a:solidFill>
                  <a:schemeClr val="bg1"/>
                </a:solidFill>
              </a:rPr>
              <a:t>We will hire a </a:t>
            </a:r>
            <a:r>
              <a:rPr lang="en-US" sz="2000" b="1" u="sng" dirty="0" smtClean="0">
                <a:solidFill>
                  <a:schemeClr val="bg1"/>
                </a:solidFill>
              </a:rPr>
              <a:t>Sales </a:t>
            </a:r>
            <a:r>
              <a:rPr lang="en-US" sz="2000" b="1" u="sng" dirty="0">
                <a:solidFill>
                  <a:schemeClr val="bg1"/>
                </a:solidFill>
              </a:rPr>
              <a:t>M</a:t>
            </a:r>
            <a:r>
              <a:rPr lang="en-US" sz="2000" b="1" u="sng" dirty="0" smtClean="0">
                <a:solidFill>
                  <a:schemeClr val="bg1"/>
                </a:solidFill>
              </a:rPr>
              <a:t>anager</a:t>
            </a:r>
            <a:r>
              <a:rPr lang="en-US" sz="2000" dirty="0" smtClean="0">
                <a:solidFill>
                  <a:schemeClr val="bg1"/>
                </a:solidFill>
              </a:rPr>
              <a:t> to help us refine and begin closing potential opportunities in our pipeline and add new opportunities. </a:t>
            </a:r>
            <a:r>
              <a:rPr lang="en-US" sz="2000" dirty="0">
                <a:solidFill>
                  <a:schemeClr val="bg1"/>
                </a:solidFill>
              </a:rPr>
              <a:t>Part of the fund will be used for marketing. </a:t>
            </a:r>
          </a:p>
          <a:p>
            <a:pPr lvl="0"/>
            <a:endParaRPr lang="en-US" sz="2000" dirty="0">
              <a:solidFill>
                <a:schemeClr val="bg1"/>
              </a:solidFill>
            </a:endParaRPr>
          </a:p>
          <a:p>
            <a:pPr marL="342900" lvl="0" indent="-342900">
              <a:buFont typeface="Arial"/>
              <a:buChar char="•"/>
            </a:pPr>
            <a:r>
              <a:rPr lang="en-US" sz="2000" dirty="0" smtClean="0">
                <a:solidFill>
                  <a:schemeClr val="bg1"/>
                </a:solidFill>
              </a:rPr>
              <a:t>Signing and Training 10+ Resellers ($25k)</a:t>
            </a:r>
          </a:p>
          <a:p>
            <a:pPr marL="800100" lvl="1" indent="-342900">
              <a:buFont typeface="Arial"/>
              <a:buChar char="•"/>
            </a:pPr>
            <a:r>
              <a:rPr lang="en-US" sz="2000" dirty="0" smtClean="0">
                <a:solidFill>
                  <a:schemeClr val="bg1"/>
                </a:solidFill>
              </a:rPr>
              <a:t>We will hire a </a:t>
            </a:r>
            <a:r>
              <a:rPr lang="en-US" sz="2000" b="1" u="sng" dirty="0" smtClean="0">
                <a:solidFill>
                  <a:schemeClr val="bg1"/>
                </a:solidFill>
              </a:rPr>
              <a:t>Sales/Channel manager</a:t>
            </a:r>
            <a:r>
              <a:rPr lang="en-US" sz="2000" dirty="0" smtClean="0">
                <a:solidFill>
                  <a:schemeClr val="bg1"/>
                </a:solidFill>
              </a:rPr>
              <a:t> to help us refine our reseller package and sign new resellers. Part of the fund will be used for marketing. </a:t>
            </a:r>
          </a:p>
          <a:p>
            <a:pPr marL="342900" lvl="0" indent="-342900">
              <a:buFont typeface="Arial"/>
              <a:buChar char="•"/>
            </a:pPr>
            <a:endParaRPr lang="en-US" sz="2000" dirty="0" smtClean="0">
              <a:solidFill>
                <a:schemeClr val="bg1"/>
              </a:solidFill>
            </a:endParaRPr>
          </a:p>
          <a:p>
            <a:pPr marL="342900" lvl="0" indent="-342900">
              <a:buFont typeface="Arial"/>
              <a:buChar char="•"/>
            </a:pPr>
            <a:r>
              <a:rPr lang="en-US" sz="2000" dirty="0" smtClean="0">
                <a:solidFill>
                  <a:schemeClr val="bg1"/>
                </a:solidFill>
              </a:rPr>
              <a:t>Singing and Training 10+ Sales Agents (25k)</a:t>
            </a:r>
          </a:p>
          <a:p>
            <a:pPr marL="800100" lvl="1" indent="-342900">
              <a:buFont typeface="Arial"/>
              <a:buChar char="•"/>
            </a:pPr>
            <a:r>
              <a:rPr lang="en-US" sz="2000" dirty="0">
                <a:solidFill>
                  <a:schemeClr val="bg1"/>
                </a:solidFill>
              </a:rPr>
              <a:t>We will hire a </a:t>
            </a:r>
            <a:r>
              <a:rPr lang="en-US" sz="2000" b="1" u="sng" dirty="0">
                <a:solidFill>
                  <a:schemeClr val="bg1"/>
                </a:solidFill>
              </a:rPr>
              <a:t>Sales/Channel manager </a:t>
            </a:r>
            <a:r>
              <a:rPr lang="en-US" sz="2000" dirty="0">
                <a:solidFill>
                  <a:schemeClr val="bg1"/>
                </a:solidFill>
              </a:rPr>
              <a:t>to help us refine our reseller package and sign new resellers. Part of the fund will be used for marketing. </a:t>
            </a:r>
          </a:p>
          <a:p>
            <a:pPr marL="800100" lvl="1" indent="-342900">
              <a:buFont typeface="Arial"/>
              <a:buChar char="•"/>
            </a:pPr>
            <a:endParaRPr lang="en-US" sz="2000" dirty="0" smtClean="0">
              <a:solidFill>
                <a:schemeClr val="bg1"/>
              </a:solidFill>
            </a:endParaRPr>
          </a:p>
          <a:p>
            <a:pPr marL="342900" lvl="0" indent="-342900">
              <a:buFont typeface="Arial"/>
              <a:buChar char="•"/>
            </a:pPr>
            <a:r>
              <a:rPr lang="en-US" sz="2000" dirty="0" smtClean="0">
                <a:solidFill>
                  <a:schemeClr val="bg1"/>
                </a:solidFill>
              </a:rPr>
              <a:t>Production</a:t>
            </a:r>
            <a:r>
              <a:rPr lang="en-US" sz="2000" dirty="0">
                <a:solidFill>
                  <a:schemeClr val="bg1"/>
                </a:solidFill>
              </a:rPr>
              <a:t> </a:t>
            </a:r>
            <a:r>
              <a:rPr lang="en-US" sz="2000" dirty="0" smtClean="0">
                <a:solidFill>
                  <a:schemeClr val="bg1"/>
                </a:solidFill>
              </a:rPr>
              <a:t>and Manufacturing (25k)</a:t>
            </a:r>
            <a:endParaRPr lang="en-US" sz="2000" dirty="0" smtClean="0">
              <a:solidFill>
                <a:srgbClr val="FFFFFF"/>
              </a:solidFill>
            </a:endParaRPr>
          </a:p>
          <a:p>
            <a:pPr marL="742950" lvl="1" indent="-285750">
              <a:buFont typeface="Arial"/>
              <a:buChar char="•"/>
            </a:pPr>
            <a:r>
              <a:rPr lang="en-US" sz="2000" dirty="0" smtClean="0">
                <a:solidFill>
                  <a:srgbClr val="FFFFFF"/>
                </a:solidFill>
              </a:rPr>
              <a:t>Focused on setting up inventory management solutions and systems. </a:t>
            </a:r>
            <a:endParaRPr lang="en-US" sz="2000" dirty="0">
              <a:solidFill>
                <a:srgbClr val="FFFFFF"/>
              </a:solidFill>
            </a:endParaRPr>
          </a:p>
        </p:txBody>
      </p:sp>
    </p:spTree>
    <p:extLst>
      <p:ext uri="{BB962C8B-B14F-4D97-AF65-F5344CB8AC3E}">
        <p14:creationId xmlns:p14="http://schemas.microsoft.com/office/powerpoint/2010/main" val="7210705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itch-bg-city-dark.png"/>
          <p:cNvPicPr>
            <a:picLocks noChangeAspect="1"/>
          </p:cNvPicPr>
          <p:nvPr/>
        </p:nvPicPr>
        <p:blipFill>
          <a:blip r:embed="rId3"/>
          <a:stretch>
            <a:fillRect/>
          </a:stretch>
        </p:blipFill>
        <p:spPr>
          <a:xfrm>
            <a:off x="4049" y="0"/>
            <a:ext cx="9135901" cy="6858000"/>
          </a:xfrm>
          <a:prstGeom prst="rect">
            <a:avLst/>
          </a:prstGeom>
        </p:spPr>
      </p:pic>
      <p:pic>
        <p:nvPicPr>
          <p:cNvPr id="10" name="Picture 9" descr="logo.png"/>
          <p:cNvPicPr>
            <a:picLocks noChangeAspect="1"/>
          </p:cNvPicPr>
          <p:nvPr/>
        </p:nvPicPr>
        <p:blipFill>
          <a:blip r:embed="rId4"/>
          <a:stretch>
            <a:fillRect/>
          </a:stretch>
        </p:blipFill>
        <p:spPr>
          <a:xfrm>
            <a:off x="7772400" y="152400"/>
            <a:ext cx="1168400" cy="361950"/>
          </a:xfrm>
          <a:prstGeom prst="rect">
            <a:avLst/>
          </a:prstGeom>
        </p:spPr>
      </p:pic>
      <p:cxnSp>
        <p:nvCxnSpPr>
          <p:cNvPr id="20" name="Straight Connector 19"/>
          <p:cNvCxnSpPr/>
          <p:nvPr/>
        </p:nvCxnSpPr>
        <p:spPr>
          <a:xfrm>
            <a:off x="304800" y="685800"/>
            <a:ext cx="8636000" cy="1588"/>
          </a:xfrm>
          <a:prstGeom prst="line">
            <a:avLst/>
          </a:prstGeom>
          <a:ln w="3175" cmpd="sng">
            <a:solidFill>
              <a:schemeClr val="bg1"/>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213360" y="29210"/>
            <a:ext cx="2582971" cy="615553"/>
          </a:xfrm>
          <a:prstGeom prst="rect">
            <a:avLst/>
          </a:prstGeom>
          <a:noFill/>
          <a:effectLst>
            <a:outerShdw blurRad="41275" dist="25400" dir="2700000" algn="tl" rotWithShape="0">
              <a:srgbClr val="000000">
                <a:alpha val="41000"/>
              </a:srgbClr>
            </a:outerShdw>
          </a:effectLst>
        </p:spPr>
        <p:txBody>
          <a:bodyPr wrap="none" rtlCol="0">
            <a:spAutoFit/>
          </a:bodyPr>
          <a:lstStyle/>
          <a:p>
            <a:r>
              <a:rPr lang="en-US" sz="3400" dirty="0" smtClean="0">
                <a:solidFill>
                  <a:schemeClr val="bg1"/>
                </a:solidFill>
              </a:rPr>
              <a:t>Resulting In…</a:t>
            </a:r>
            <a:endParaRPr lang="en-US" sz="3400" dirty="0">
              <a:solidFill>
                <a:schemeClr val="bg1"/>
              </a:solidFill>
            </a:endParaRPr>
          </a:p>
        </p:txBody>
      </p:sp>
      <p:sp>
        <p:nvSpPr>
          <p:cNvPr id="7" name="Rectangle 6"/>
          <p:cNvSpPr/>
          <p:nvPr/>
        </p:nvSpPr>
        <p:spPr>
          <a:xfrm>
            <a:off x="-6796" y="3068960"/>
            <a:ext cx="9135901" cy="3789040"/>
          </a:xfrm>
          <a:prstGeom prst="rect">
            <a:avLst/>
          </a:prstGeom>
          <a:solidFill>
            <a:schemeClr val="tx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13360" y="991756"/>
            <a:ext cx="8319080" cy="4893648"/>
          </a:xfrm>
          <a:prstGeom prst="rect">
            <a:avLst/>
          </a:prstGeom>
          <a:noFill/>
        </p:spPr>
        <p:txBody>
          <a:bodyPr wrap="square" rtlCol="0">
            <a:spAutoFit/>
          </a:bodyPr>
          <a:lstStyle/>
          <a:p>
            <a:pPr marL="457200" indent="-457200">
              <a:buFont typeface="Arial"/>
              <a:buChar char="•"/>
            </a:pPr>
            <a:r>
              <a:rPr lang="en-US" sz="2600" dirty="0" smtClean="0">
                <a:solidFill>
                  <a:srgbClr val="FFFFFF"/>
                </a:solidFill>
                <a:effectLst>
                  <a:outerShdw blurRad="50800" dist="38100" dir="2700000">
                    <a:srgbClr val="000000">
                      <a:alpha val="43000"/>
                    </a:srgbClr>
                  </a:outerShdw>
                </a:effectLst>
              </a:rPr>
              <a:t>Achieve $1</a:t>
            </a:r>
            <a:r>
              <a:rPr lang="en-US" sz="2600" dirty="0">
                <a:solidFill>
                  <a:srgbClr val="FFFFFF"/>
                </a:solidFill>
                <a:effectLst>
                  <a:outerShdw blurRad="50800" dist="38100" dir="2700000">
                    <a:srgbClr val="000000">
                      <a:alpha val="43000"/>
                    </a:srgbClr>
                  </a:outerShdw>
                </a:effectLst>
              </a:rPr>
              <a:t>M</a:t>
            </a:r>
            <a:r>
              <a:rPr lang="en-US" sz="2600" dirty="0" smtClean="0">
                <a:solidFill>
                  <a:srgbClr val="FFFFFF"/>
                </a:solidFill>
                <a:effectLst>
                  <a:outerShdw blurRad="50800" dist="38100" dir="2700000">
                    <a:srgbClr val="000000">
                      <a:alpha val="43000"/>
                    </a:srgbClr>
                  </a:outerShdw>
                </a:effectLst>
              </a:rPr>
              <a:t> in new revenue</a:t>
            </a:r>
            <a:r>
              <a:rPr lang="en-US" sz="2600" dirty="0">
                <a:solidFill>
                  <a:srgbClr val="FFFFFF"/>
                </a:solidFill>
                <a:effectLst>
                  <a:outerShdw blurRad="50800" dist="38100" dir="2700000">
                    <a:srgbClr val="000000">
                      <a:alpha val="43000"/>
                    </a:srgbClr>
                  </a:outerShdw>
                </a:effectLst>
              </a:rPr>
              <a:t> </a:t>
            </a:r>
            <a:r>
              <a:rPr lang="en-US" sz="2600" dirty="0" smtClean="0">
                <a:solidFill>
                  <a:srgbClr val="FFFFFF"/>
                </a:solidFill>
                <a:effectLst>
                  <a:outerShdw blurRad="50800" dist="38100" dir="2700000">
                    <a:srgbClr val="000000">
                      <a:alpha val="43000"/>
                    </a:srgbClr>
                  </a:outerShdw>
                </a:effectLst>
              </a:rPr>
              <a:t>and give us the capacity</a:t>
            </a:r>
          </a:p>
          <a:p>
            <a:r>
              <a:rPr lang="en-US" sz="2600" dirty="0" smtClean="0">
                <a:solidFill>
                  <a:srgbClr val="FFFFFF"/>
                </a:solidFill>
                <a:effectLst>
                  <a:outerShdw blurRad="50800" dist="38100" dir="2700000">
                    <a:srgbClr val="000000">
                      <a:alpha val="43000"/>
                    </a:srgbClr>
                  </a:outerShdw>
                </a:effectLst>
              </a:rPr>
              <a:t>      to fulfill to these new channel partners </a:t>
            </a:r>
          </a:p>
          <a:p>
            <a:pPr marL="914400" lvl="1" indent="-457200">
              <a:buFont typeface="Arial"/>
              <a:buChar char="•"/>
            </a:pPr>
            <a:r>
              <a:rPr lang="en-US" sz="2600" dirty="0" err="1" smtClean="0">
                <a:solidFill>
                  <a:srgbClr val="FFFFFF"/>
                </a:solidFill>
                <a:effectLst>
                  <a:outerShdw blurRad="50800" dist="38100" dir="2700000">
                    <a:srgbClr val="000000">
                      <a:alpha val="43000"/>
                    </a:srgbClr>
                  </a:outerShdw>
                </a:effectLst>
              </a:rPr>
              <a:t>Synnex</a:t>
            </a:r>
            <a:r>
              <a:rPr lang="en-US" sz="2600" dirty="0" smtClean="0">
                <a:solidFill>
                  <a:srgbClr val="FFFFFF"/>
                </a:solidFill>
                <a:effectLst>
                  <a:outerShdw blurRad="50800" dist="38100" dir="2700000">
                    <a:srgbClr val="000000">
                      <a:alpha val="43000"/>
                    </a:srgbClr>
                  </a:outerShdw>
                </a:effectLst>
              </a:rPr>
              <a:t> </a:t>
            </a:r>
          </a:p>
          <a:p>
            <a:pPr marL="914400" lvl="1" indent="-457200">
              <a:buFont typeface="Arial"/>
              <a:buChar char="•"/>
            </a:pPr>
            <a:r>
              <a:rPr lang="en-US" sz="2600" dirty="0" smtClean="0">
                <a:solidFill>
                  <a:srgbClr val="FFFFFF"/>
                </a:solidFill>
                <a:effectLst>
                  <a:outerShdw blurRad="50800" dist="38100" dir="2700000">
                    <a:srgbClr val="000000">
                      <a:alpha val="43000"/>
                    </a:srgbClr>
                  </a:outerShdw>
                </a:effectLst>
              </a:rPr>
              <a:t>Telus</a:t>
            </a:r>
          </a:p>
          <a:p>
            <a:pPr marL="914400" lvl="1" indent="-457200">
              <a:buFont typeface="Arial"/>
              <a:buChar char="•"/>
            </a:pPr>
            <a:r>
              <a:rPr lang="en-US" sz="2600" dirty="0" smtClean="0">
                <a:solidFill>
                  <a:srgbClr val="FFFFFF"/>
                </a:solidFill>
                <a:effectLst>
                  <a:outerShdw blurRad="50800" dist="38100" dir="2700000">
                    <a:srgbClr val="000000">
                      <a:alpha val="43000"/>
                    </a:srgbClr>
                  </a:outerShdw>
                </a:effectLst>
              </a:rPr>
              <a:t>The Plan Group</a:t>
            </a:r>
          </a:p>
          <a:p>
            <a:pPr marL="914400" lvl="1" indent="-457200">
              <a:buFont typeface="Arial"/>
              <a:buChar char="•"/>
            </a:pPr>
            <a:r>
              <a:rPr lang="en-US" sz="2600" dirty="0" err="1" smtClean="0">
                <a:solidFill>
                  <a:srgbClr val="FFFFFF"/>
                </a:solidFill>
                <a:effectLst>
                  <a:outerShdw blurRad="50800" dist="38100" dir="2700000">
                    <a:srgbClr val="000000">
                      <a:alpha val="43000"/>
                    </a:srgbClr>
                  </a:outerShdw>
                </a:effectLst>
              </a:rPr>
              <a:t>IntelliMeter</a:t>
            </a:r>
            <a:endParaRPr lang="en-US" sz="2600" dirty="0" smtClean="0">
              <a:solidFill>
                <a:srgbClr val="FFFFFF"/>
              </a:solidFill>
              <a:effectLst>
                <a:outerShdw blurRad="50800" dist="38100" dir="2700000">
                  <a:srgbClr val="000000">
                    <a:alpha val="43000"/>
                  </a:srgbClr>
                </a:outerShdw>
              </a:effectLst>
            </a:endParaRPr>
          </a:p>
          <a:p>
            <a:pPr marL="914400" lvl="1" indent="-457200">
              <a:buFont typeface="Arial"/>
              <a:buChar char="•"/>
            </a:pPr>
            <a:r>
              <a:rPr lang="en-US" sz="2600" dirty="0" smtClean="0">
                <a:solidFill>
                  <a:srgbClr val="FFFFFF"/>
                </a:solidFill>
                <a:effectLst>
                  <a:outerShdw blurRad="50800" dist="38100" dir="2700000">
                    <a:srgbClr val="000000">
                      <a:alpha val="43000"/>
                    </a:srgbClr>
                  </a:outerShdw>
                </a:effectLst>
              </a:rPr>
              <a:t>New Partners</a:t>
            </a:r>
          </a:p>
          <a:p>
            <a:pPr marL="914400" lvl="1" indent="-457200">
              <a:buFont typeface="Arial"/>
              <a:buChar char="•"/>
            </a:pPr>
            <a:endParaRPr lang="en-US" sz="2600" dirty="0" smtClean="0">
              <a:solidFill>
                <a:srgbClr val="FFFFFF"/>
              </a:solidFill>
              <a:effectLst>
                <a:outerShdw blurRad="50800" dist="38100" dir="2700000">
                  <a:srgbClr val="000000">
                    <a:alpha val="43000"/>
                  </a:srgbClr>
                </a:outerShdw>
              </a:effectLst>
            </a:endParaRPr>
          </a:p>
          <a:p>
            <a:pPr marL="457200" indent="-457200">
              <a:buFont typeface="Arial"/>
              <a:buChar char="•"/>
            </a:pPr>
            <a:r>
              <a:rPr lang="en-US" sz="2600" dirty="0" smtClean="0">
                <a:solidFill>
                  <a:srgbClr val="FFFFFF"/>
                </a:solidFill>
                <a:effectLst>
                  <a:outerShdw blurRad="50800" dist="38100" dir="2700000">
                    <a:srgbClr val="000000">
                      <a:alpha val="43000"/>
                    </a:srgbClr>
                  </a:outerShdw>
                </a:effectLst>
              </a:rPr>
              <a:t>Establish channels</a:t>
            </a:r>
          </a:p>
          <a:p>
            <a:pPr marL="914400" lvl="1" indent="-457200">
              <a:buFont typeface="Arial"/>
              <a:buChar char="•"/>
            </a:pPr>
            <a:r>
              <a:rPr lang="en-US" sz="2600" dirty="0" smtClean="0">
                <a:solidFill>
                  <a:srgbClr val="FFFFFF"/>
                </a:solidFill>
                <a:effectLst>
                  <a:outerShdw blurRad="50800" dist="38100" dir="2700000">
                    <a:srgbClr val="000000">
                      <a:alpha val="43000"/>
                    </a:srgbClr>
                  </a:outerShdw>
                </a:effectLst>
              </a:rPr>
              <a:t>10+ resellers</a:t>
            </a:r>
          </a:p>
          <a:p>
            <a:pPr marL="914400" lvl="1" indent="-457200">
              <a:buFont typeface="Arial"/>
              <a:buChar char="•"/>
            </a:pPr>
            <a:r>
              <a:rPr lang="en-US" sz="2600" dirty="0" smtClean="0">
                <a:solidFill>
                  <a:srgbClr val="FFFFFF"/>
                </a:solidFill>
                <a:effectLst>
                  <a:outerShdw blurRad="50800" dist="38100" dir="2700000">
                    <a:srgbClr val="000000">
                      <a:alpha val="43000"/>
                    </a:srgbClr>
                  </a:outerShdw>
                </a:effectLst>
              </a:rPr>
              <a:t>10+ sales agents</a:t>
            </a:r>
          </a:p>
          <a:p>
            <a:pPr marL="914400" lvl="1" indent="-457200">
              <a:buFont typeface="Arial"/>
              <a:buChar char="•"/>
            </a:pPr>
            <a:r>
              <a:rPr lang="en-US" sz="2600" dirty="0" smtClean="0">
                <a:solidFill>
                  <a:srgbClr val="FFFFFF"/>
                </a:solidFill>
                <a:effectLst>
                  <a:outerShdw blurRad="50800" dist="38100" dir="2700000">
                    <a:srgbClr val="000000">
                      <a:alpha val="43000"/>
                    </a:srgbClr>
                  </a:outerShdw>
                </a:effectLst>
              </a:rPr>
              <a:t>10+ sales consultants. </a:t>
            </a:r>
            <a:endParaRPr lang="en-US" sz="2600" dirty="0">
              <a:solidFill>
                <a:srgbClr val="FFFFFF"/>
              </a:solidFill>
              <a:effectLst>
                <a:outerShdw blurRad="50800" dist="38100" dir="2700000">
                  <a:srgbClr val="000000">
                    <a:alpha val="43000"/>
                  </a:srgbClr>
                </a:outerShdw>
              </a:effectLst>
            </a:endParaRPr>
          </a:p>
        </p:txBody>
      </p:sp>
    </p:spTree>
    <p:extLst>
      <p:ext uri="{BB962C8B-B14F-4D97-AF65-F5344CB8AC3E}">
        <p14:creationId xmlns:p14="http://schemas.microsoft.com/office/powerpoint/2010/main" val="921366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itch-bg-city-dark.png"/>
          <p:cNvPicPr>
            <a:picLocks noChangeAspect="1"/>
          </p:cNvPicPr>
          <p:nvPr/>
        </p:nvPicPr>
        <p:blipFill>
          <a:blip r:embed="rId3"/>
          <a:stretch>
            <a:fillRect/>
          </a:stretch>
        </p:blipFill>
        <p:spPr>
          <a:xfrm>
            <a:off x="4049" y="0"/>
            <a:ext cx="9135901" cy="6858000"/>
          </a:xfrm>
          <a:prstGeom prst="rect">
            <a:avLst/>
          </a:prstGeom>
        </p:spPr>
      </p:pic>
      <p:pic>
        <p:nvPicPr>
          <p:cNvPr id="10" name="Picture 9" descr="logo.png"/>
          <p:cNvPicPr>
            <a:picLocks noChangeAspect="1"/>
          </p:cNvPicPr>
          <p:nvPr/>
        </p:nvPicPr>
        <p:blipFill>
          <a:blip r:embed="rId4"/>
          <a:stretch>
            <a:fillRect/>
          </a:stretch>
        </p:blipFill>
        <p:spPr>
          <a:xfrm>
            <a:off x="7772400" y="152400"/>
            <a:ext cx="1168400" cy="361950"/>
          </a:xfrm>
          <a:prstGeom prst="rect">
            <a:avLst/>
          </a:prstGeom>
        </p:spPr>
      </p:pic>
      <p:cxnSp>
        <p:nvCxnSpPr>
          <p:cNvPr id="20" name="Straight Connector 19"/>
          <p:cNvCxnSpPr/>
          <p:nvPr/>
        </p:nvCxnSpPr>
        <p:spPr>
          <a:xfrm>
            <a:off x="304800" y="685800"/>
            <a:ext cx="8636000" cy="1588"/>
          </a:xfrm>
          <a:prstGeom prst="line">
            <a:avLst/>
          </a:prstGeom>
          <a:ln w="3175" cmpd="sng">
            <a:solidFill>
              <a:schemeClr val="bg1"/>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213360" y="29210"/>
            <a:ext cx="2169947" cy="615553"/>
          </a:xfrm>
          <a:prstGeom prst="rect">
            <a:avLst/>
          </a:prstGeom>
          <a:noFill/>
          <a:effectLst>
            <a:outerShdw blurRad="41275" dist="25400" dir="2700000" algn="tl" rotWithShape="0">
              <a:srgbClr val="000000">
                <a:alpha val="41000"/>
              </a:srgbClr>
            </a:outerShdw>
          </a:effectLst>
        </p:spPr>
        <p:txBody>
          <a:bodyPr wrap="none" rtlCol="0">
            <a:spAutoFit/>
          </a:bodyPr>
          <a:lstStyle/>
          <a:p>
            <a:r>
              <a:rPr lang="en-US" sz="3400" dirty="0" smtClean="0">
                <a:solidFill>
                  <a:schemeClr val="bg1"/>
                </a:solidFill>
              </a:rPr>
              <a:t>Projections</a:t>
            </a:r>
            <a:endParaRPr lang="en-US" sz="3400" dirty="0">
              <a:solidFill>
                <a:schemeClr val="bg1"/>
              </a:solidFill>
            </a:endParaRPr>
          </a:p>
        </p:txBody>
      </p:sp>
      <p:sp>
        <p:nvSpPr>
          <p:cNvPr id="7" name="Rectangle 6"/>
          <p:cNvSpPr/>
          <p:nvPr/>
        </p:nvSpPr>
        <p:spPr>
          <a:xfrm>
            <a:off x="-6796" y="3068960"/>
            <a:ext cx="9135901" cy="3789040"/>
          </a:xfrm>
          <a:prstGeom prst="rect">
            <a:avLst/>
          </a:prstGeom>
          <a:solidFill>
            <a:schemeClr val="tx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creen Shot 2014-09-09 at 10.30.04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3608" y="1268760"/>
            <a:ext cx="7132406" cy="3894315"/>
          </a:xfrm>
          <a:prstGeom prst="rect">
            <a:avLst/>
          </a:prstGeom>
        </p:spPr>
      </p:pic>
    </p:spTree>
    <p:extLst>
      <p:ext uri="{BB962C8B-B14F-4D97-AF65-F5344CB8AC3E}">
        <p14:creationId xmlns:p14="http://schemas.microsoft.com/office/powerpoint/2010/main" val="17164776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itch-bg-city-dark.png"/>
          <p:cNvPicPr>
            <a:picLocks noChangeAspect="1"/>
          </p:cNvPicPr>
          <p:nvPr/>
        </p:nvPicPr>
        <p:blipFill>
          <a:blip r:embed="rId3"/>
          <a:stretch>
            <a:fillRect/>
          </a:stretch>
        </p:blipFill>
        <p:spPr>
          <a:xfrm>
            <a:off x="4049" y="0"/>
            <a:ext cx="9135901" cy="6858000"/>
          </a:xfrm>
          <a:prstGeom prst="rect">
            <a:avLst/>
          </a:prstGeom>
        </p:spPr>
      </p:pic>
      <p:pic>
        <p:nvPicPr>
          <p:cNvPr id="10" name="Picture 9" descr="logo.png"/>
          <p:cNvPicPr>
            <a:picLocks noChangeAspect="1"/>
          </p:cNvPicPr>
          <p:nvPr/>
        </p:nvPicPr>
        <p:blipFill>
          <a:blip r:embed="rId4"/>
          <a:stretch>
            <a:fillRect/>
          </a:stretch>
        </p:blipFill>
        <p:spPr>
          <a:xfrm>
            <a:off x="7772400" y="152400"/>
            <a:ext cx="1168400" cy="361950"/>
          </a:xfrm>
          <a:prstGeom prst="rect">
            <a:avLst/>
          </a:prstGeom>
        </p:spPr>
      </p:pic>
      <p:cxnSp>
        <p:nvCxnSpPr>
          <p:cNvPr id="20" name="Straight Connector 19"/>
          <p:cNvCxnSpPr/>
          <p:nvPr/>
        </p:nvCxnSpPr>
        <p:spPr>
          <a:xfrm>
            <a:off x="304800" y="685800"/>
            <a:ext cx="8636000" cy="1588"/>
          </a:xfrm>
          <a:prstGeom prst="line">
            <a:avLst/>
          </a:prstGeom>
          <a:ln w="3175" cmpd="sng">
            <a:solidFill>
              <a:schemeClr val="bg1"/>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213360" y="29210"/>
            <a:ext cx="2238075" cy="615553"/>
          </a:xfrm>
          <a:prstGeom prst="rect">
            <a:avLst/>
          </a:prstGeom>
          <a:noFill/>
          <a:effectLst>
            <a:outerShdw blurRad="41275" dist="25400" dir="2700000" algn="tl" rotWithShape="0">
              <a:srgbClr val="000000">
                <a:alpha val="41000"/>
              </a:srgbClr>
            </a:outerShdw>
          </a:effectLst>
        </p:spPr>
        <p:txBody>
          <a:bodyPr wrap="none" rtlCol="0">
            <a:spAutoFit/>
          </a:bodyPr>
          <a:lstStyle/>
          <a:p>
            <a:r>
              <a:rPr lang="en-US" sz="3400" dirty="0" smtClean="0">
                <a:solidFill>
                  <a:schemeClr val="bg1"/>
                </a:solidFill>
              </a:rPr>
              <a:t>Media Love</a:t>
            </a:r>
            <a:endParaRPr lang="en-US" sz="3400" dirty="0">
              <a:solidFill>
                <a:schemeClr val="bg1"/>
              </a:solidFill>
            </a:endParaRPr>
          </a:p>
        </p:txBody>
      </p:sp>
      <p:sp>
        <p:nvSpPr>
          <p:cNvPr id="8" name="Rectangle 7"/>
          <p:cNvSpPr/>
          <p:nvPr/>
        </p:nvSpPr>
        <p:spPr>
          <a:xfrm>
            <a:off x="4049" y="4573246"/>
            <a:ext cx="9135901" cy="2284754"/>
          </a:xfrm>
          <a:prstGeom prst="rect">
            <a:avLst/>
          </a:prstGeom>
          <a:gradFill flip="none" rotWithShape="1">
            <a:gsLst>
              <a:gs pos="0">
                <a:srgbClr val="244F79"/>
              </a:gs>
              <a:gs pos="100000">
                <a:schemeClr val="tx2">
                  <a:lumMod val="50000"/>
                </a:schemeClr>
              </a:gs>
            </a:gsLst>
            <a:lin ang="564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p:nvPicPr>
        <p:blipFill>
          <a:blip r:embed="rId5"/>
          <a:stretch>
            <a:fillRect/>
          </a:stretch>
        </p:blipFill>
        <p:spPr>
          <a:xfrm>
            <a:off x="283776" y="1275997"/>
            <a:ext cx="8673792" cy="1192646"/>
          </a:xfrm>
          <a:prstGeom prst="rect">
            <a:avLst/>
          </a:prstGeom>
        </p:spPr>
      </p:pic>
      <p:pic>
        <p:nvPicPr>
          <p:cNvPr id="17" name="Picture 16" descr="bn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2544" y="2949197"/>
            <a:ext cx="2040460" cy="1020230"/>
          </a:xfrm>
          <a:prstGeom prst="rect">
            <a:avLst/>
          </a:prstGeom>
        </p:spPr>
      </p:pic>
      <p:pic>
        <p:nvPicPr>
          <p:cNvPr id="19" name="Picture 18"/>
          <p:cNvPicPr>
            <a:picLocks noChangeAspect="1"/>
          </p:cNvPicPr>
          <p:nvPr/>
        </p:nvPicPr>
        <p:blipFill>
          <a:blip r:embed="rId7"/>
          <a:stretch>
            <a:fillRect/>
          </a:stretch>
        </p:blipFill>
        <p:spPr>
          <a:xfrm>
            <a:off x="6022796" y="3284984"/>
            <a:ext cx="2878771" cy="320777"/>
          </a:xfrm>
          <a:prstGeom prst="rect">
            <a:avLst/>
          </a:prstGeom>
        </p:spPr>
      </p:pic>
      <p:pic>
        <p:nvPicPr>
          <p:cNvPr id="22" name="Picture 21" descr="thumbs.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7584" y="5001840"/>
            <a:ext cx="7590208" cy="1284999"/>
          </a:xfrm>
          <a:prstGeom prst="rect">
            <a:avLst/>
          </a:prstGeom>
        </p:spPr>
      </p:pic>
      <p:pic>
        <p:nvPicPr>
          <p:cNvPr id="2" name="Picture 1"/>
          <p:cNvPicPr>
            <a:picLocks noChangeAspect="1"/>
          </p:cNvPicPr>
          <p:nvPr/>
        </p:nvPicPr>
        <p:blipFill>
          <a:blip r:embed="rId9"/>
          <a:stretch>
            <a:fillRect/>
          </a:stretch>
        </p:blipFill>
        <p:spPr>
          <a:xfrm>
            <a:off x="3347864" y="2963931"/>
            <a:ext cx="1732053" cy="1172467"/>
          </a:xfrm>
          <a:prstGeom prst="rect">
            <a:avLst/>
          </a:prstGeom>
        </p:spPr>
      </p:pic>
    </p:spTree>
    <p:extLst>
      <p:ext uri="{BB962C8B-B14F-4D97-AF65-F5344CB8AC3E}">
        <p14:creationId xmlns:p14="http://schemas.microsoft.com/office/powerpoint/2010/main" val="35217804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itch-bg-city-dark.png"/>
          <p:cNvPicPr>
            <a:picLocks noChangeAspect="1"/>
          </p:cNvPicPr>
          <p:nvPr/>
        </p:nvPicPr>
        <p:blipFill>
          <a:blip r:embed="rId3"/>
          <a:stretch>
            <a:fillRect/>
          </a:stretch>
        </p:blipFill>
        <p:spPr>
          <a:xfrm>
            <a:off x="4049" y="0"/>
            <a:ext cx="9135901" cy="6858000"/>
          </a:xfrm>
          <a:prstGeom prst="rect">
            <a:avLst/>
          </a:prstGeom>
        </p:spPr>
      </p:pic>
      <p:pic>
        <p:nvPicPr>
          <p:cNvPr id="10" name="Picture 9" descr="logo.png"/>
          <p:cNvPicPr>
            <a:picLocks noChangeAspect="1"/>
          </p:cNvPicPr>
          <p:nvPr/>
        </p:nvPicPr>
        <p:blipFill>
          <a:blip r:embed="rId4"/>
          <a:stretch>
            <a:fillRect/>
          </a:stretch>
        </p:blipFill>
        <p:spPr>
          <a:xfrm>
            <a:off x="7772400" y="152400"/>
            <a:ext cx="1168400" cy="361950"/>
          </a:xfrm>
          <a:prstGeom prst="rect">
            <a:avLst/>
          </a:prstGeom>
        </p:spPr>
      </p:pic>
      <p:cxnSp>
        <p:nvCxnSpPr>
          <p:cNvPr id="20" name="Straight Connector 19"/>
          <p:cNvCxnSpPr/>
          <p:nvPr/>
        </p:nvCxnSpPr>
        <p:spPr>
          <a:xfrm>
            <a:off x="304800" y="685800"/>
            <a:ext cx="8636000" cy="1588"/>
          </a:xfrm>
          <a:prstGeom prst="line">
            <a:avLst/>
          </a:prstGeom>
          <a:ln w="3175" cmpd="sng">
            <a:solidFill>
              <a:schemeClr val="bg1"/>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213360" y="29210"/>
            <a:ext cx="4762629" cy="615553"/>
          </a:xfrm>
          <a:prstGeom prst="rect">
            <a:avLst/>
          </a:prstGeom>
          <a:noFill/>
          <a:effectLst>
            <a:outerShdw blurRad="41275" dist="25400" dir="2700000" algn="tl" rotWithShape="0">
              <a:srgbClr val="000000">
                <a:alpha val="41000"/>
              </a:srgbClr>
            </a:outerShdw>
          </a:effectLst>
        </p:spPr>
        <p:txBody>
          <a:bodyPr wrap="none" rtlCol="0">
            <a:spAutoFit/>
          </a:bodyPr>
          <a:lstStyle/>
          <a:p>
            <a:r>
              <a:rPr lang="en-US" sz="3400" dirty="0" smtClean="0">
                <a:solidFill>
                  <a:schemeClr val="bg1"/>
                </a:solidFill>
              </a:rPr>
              <a:t>Big Things On the Horizon</a:t>
            </a:r>
            <a:endParaRPr lang="en-US" sz="3400" dirty="0">
              <a:solidFill>
                <a:schemeClr val="bg1"/>
              </a:solidFill>
            </a:endParaRPr>
          </a:p>
        </p:txBody>
      </p:sp>
      <p:sp>
        <p:nvSpPr>
          <p:cNvPr id="11" name="Rectangle 10"/>
          <p:cNvSpPr/>
          <p:nvPr/>
        </p:nvSpPr>
        <p:spPr>
          <a:xfrm>
            <a:off x="-6796" y="4437112"/>
            <a:ext cx="9135901" cy="2420888"/>
          </a:xfrm>
          <a:prstGeom prst="rect">
            <a:avLst/>
          </a:prstGeom>
          <a:solidFill>
            <a:schemeClr val="tx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98253" y="836712"/>
            <a:ext cx="8642547" cy="6001642"/>
          </a:xfrm>
          <a:prstGeom prst="rect">
            <a:avLst/>
          </a:prstGeom>
          <a:noFill/>
        </p:spPr>
        <p:txBody>
          <a:bodyPr wrap="square" rtlCol="0">
            <a:spAutoFit/>
          </a:bodyPr>
          <a:lstStyle/>
          <a:p>
            <a:endParaRPr lang="en-US" sz="3200" dirty="0" smtClean="0">
              <a:solidFill>
                <a:srgbClr val="FFFFFF"/>
              </a:solidFill>
              <a:effectLst>
                <a:outerShdw blurRad="50800" dist="38100" dir="2700000">
                  <a:srgbClr val="000000">
                    <a:alpha val="43000"/>
                  </a:srgbClr>
                </a:outerShdw>
              </a:effectLst>
            </a:endParaRPr>
          </a:p>
          <a:p>
            <a:r>
              <a:rPr lang="en-US" sz="3200" dirty="0" smtClean="0">
                <a:solidFill>
                  <a:srgbClr val="FFFFFF"/>
                </a:solidFill>
                <a:effectLst>
                  <a:outerShdw blurRad="50800" dist="38100" dir="2700000">
                    <a:srgbClr val="000000">
                      <a:alpha val="43000"/>
                    </a:srgbClr>
                  </a:outerShdw>
                </a:effectLst>
              </a:rPr>
              <a:t>US </a:t>
            </a:r>
            <a:r>
              <a:rPr lang="en-US" sz="3200" dirty="0">
                <a:solidFill>
                  <a:srgbClr val="FFFFFF"/>
                </a:solidFill>
                <a:effectLst>
                  <a:outerShdw blurRad="50800" dist="38100" dir="2700000">
                    <a:srgbClr val="000000">
                      <a:alpha val="43000"/>
                    </a:srgbClr>
                  </a:outerShdw>
                </a:effectLst>
              </a:rPr>
              <a:t>opportunities with KD </a:t>
            </a:r>
            <a:r>
              <a:rPr lang="en-US" sz="3200" dirty="0" smtClean="0">
                <a:solidFill>
                  <a:srgbClr val="FFFFFF"/>
                </a:solidFill>
                <a:effectLst>
                  <a:outerShdw blurRad="50800" dist="38100" dir="2700000">
                    <a:srgbClr val="000000">
                      <a:alpha val="43000"/>
                    </a:srgbClr>
                  </a:outerShdw>
                </a:effectLst>
              </a:rPr>
              <a:t>Supply (600 restaurants)</a:t>
            </a:r>
            <a:endParaRPr lang="en-US" sz="3200" dirty="0">
              <a:solidFill>
                <a:srgbClr val="FFFFFF"/>
              </a:solidFill>
              <a:effectLst>
                <a:outerShdw blurRad="50800" dist="38100" dir="2700000">
                  <a:srgbClr val="000000">
                    <a:alpha val="43000"/>
                  </a:srgbClr>
                </a:outerShdw>
              </a:effectLst>
            </a:endParaRPr>
          </a:p>
          <a:p>
            <a:endParaRPr lang="en-US" sz="3200" dirty="0" smtClean="0">
              <a:solidFill>
                <a:srgbClr val="FFFFFF"/>
              </a:solidFill>
              <a:effectLst>
                <a:outerShdw blurRad="50800" dist="38100" dir="2700000">
                  <a:srgbClr val="000000">
                    <a:alpha val="43000"/>
                  </a:srgbClr>
                </a:outerShdw>
              </a:effectLst>
            </a:endParaRPr>
          </a:p>
          <a:p>
            <a:r>
              <a:rPr lang="en-US" sz="3200" dirty="0" smtClean="0">
                <a:solidFill>
                  <a:srgbClr val="FFFFFF"/>
                </a:solidFill>
                <a:effectLst>
                  <a:outerShdw blurRad="50800" dist="38100" dir="2700000">
                    <a:srgbClr val="000000">
                      <a:alpha val="43000"/>
                    </a:srgbClr>
                  </a:outerShdw>
                </a:effectLst>
              </a:rPr>
              <a:t>Telus launching IOT store and we’re going to be one of their first partners (National Launch)</a:t>
            </a:r>
          </a:p>
          <a:p>
            <a:endParaRPr lang="en-US" sz="3200" dirty="0">
              <a:solidFill>
                <a:srgbClr val="FFFFFF"/>
              </a:solidFill>
              <a:effectLst>
                <a:outerShdw blurRad="50800" dist="38100" dir="2700000">
                  <a:srgbClr val="000000">
                    <a:alpha val="43000"/>
                  </a:srgbClr>
                </a:outerShdw>
              </a:effectLst>
            </a:endParaRPr>
          </a:p>
          <a:p>
            <a:r>
              <a:rPr lang="en-US" sz="3200" dirty="0" err="1" smtClean="0">
                <a:solidFill>
                  <a:srgbClr val="FFFFFF"/>
                </a:solidFill>
                <a:effectLst>
                  <a:outerShdw blurRad="50800" dist="38100" dir="2700000">
                    <a:srgbClr val="000000">
                      <a:alpha val="43000"/>
                    </a:srgbClr>
                  </a:outerShdw>
                </a:effectLst>
              </a:rPr>
              <a:t>Synnex</a:t>
            </a:r>
            <a:r>
              <a:rPr lang="en-US" sz="3200" dirty="0" smtClean="0">
                <a:solidFill>
                  <a:srgbClr val="FFFFFF"/>
                </a:solidFill>
                <a:effectLst>
                  <a:outerShdw blurRad="50800" dist="38100" dir="2700000">
                    <a:srgbClr val="000000">
                      <a:alpha val="43000"/>
                    </a:srgbClr>
                  </a:outerShdw>
                </a:effectLst>
              </a:rPr>
              <a:t> invite to speak at reseller conference</a:t>
            </a:r>
          </a:p>
          <a:p>
            <a:endParaRPr lang="en-US" sz="3200" dirty="0" smtClean="0">
              <a:solidFill>
                <a:srgbClr val="FFFFFF"/>
              </a:solidFill>
              <a:effectLst>
                <a:outerShdw blurRad="50800" dist="38100" dir="2700000">
                  <a:srgbClr val="000000">
                    <a:alpha val="43000"/>
                  </a:srgbClr>
                </a:outerShdw>
              </a:effectLst>
            </a:endParaRPr>
          </a:p>
          <a:p>
            <a:r>
              <a:rPr lang="en-US" sz="3200" dirty="0" smtClean="0">
                <a:solidFill>
                  <a:srgbClr val="FFFFFF"/>
                </a:solidFill>
                <a:effectLst>
                  <a:outerShdw blurRad="50800" dist="38100" dir="2700000">
                    <a:srgbClr val="000000">
                      <a:alpha val="43000"/>
                    </a:srgbClr>
                  </a:outerShdw>
                </a:effectLst>
              </a:rPr>
              <a:t>SensorSuite will enable the new PLAN group HQ</a:t>
            </a:r>
          </a:p>
          <a:p>
            <a:r>
              <a:rPr lang="en-US" sz="3200" dirty="0">
                <a:solidFill>
                  <a:srgbClr val="FFFFFF"/>
                </a:solidFill>
                <a:effectLst>
                  <a:outerShdw blurRad="50800" dist="38100" dir="2700000">
                    <a:srgbClr val="000000">
                      <a:alpha val="43000"/>
                    </a:srgbClr>
                  </a:outerShdw>
                </a:effectLst>
              </a:rPr>
              <a:t>w</a:t>
            </a:r>
            <a:r>
              <a:rPr lang="en-US" sz="3200" dirty="0" smtClean="0">
                <a:solidFill>
                  <a:srgbClr val="FFFFFF"/>
                </a:solidFill>
                <a:effectLst>
                  <a:outerShdw blurRad="50800" dist="38100" dir="2700000">
                    <a:srgbClr val="000000">
                      <a:alpha val="43000"/>
                    </a:srgbClr>
                  </a:outerShdw>
                </a:effectLst>
              </a:rPr>
              <a:t>ith our sensors</a:t>
            </a:r>
          </a:p>
          <a:p>
            <a:endParaRPr lang="en-US" sz="3200" dirty="0">
              <a:solidFill>
                <a:srgbClr val="FFFFFF"/>
              </a:solidFill>
              <a:effectLst>
                <a:outerShdw blurRad="50800" dist="38100" dir="2700000">
                  <a:srgbClr val="000000">
                    <a:alpha val="43000"/>
                  </a:srgbClr>
                </a:outerShdw>
              </a:effectLst>
            </a:endParaRPr>
          </a:p>
          <a:p>
            <a:endParaRPr lang="en-US" sz="3200" dirty="0">
              <a:solidFill>
                <a:srgbClr val="FFFFFF"/>
              </a:solidFill>
              <a:effectLst>
                <a:outerShdw blurRad="50800" dist="38100" dir="2700000">
                  <a:srgbClr val="000000">
                    <a:alpha val="43000"/>
                  </a:srgbClr>
                </a:outerShdw>
              </a:effectLst>
            </a:endParaRPr>
          </a:p>
        </p:txBody>
      </p:sp>
    </p:spTree>
    <p:extLst>
      <p:ext uri="{BB962C8B-B14F-4D97-AF65-F5344CB8AC3E}">
        <p14:creationId xmlns:p14="http://schemas.microsoft.com/office/powerpoint/2010/main" val="95314026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itch-bg-city-dark.png"/>
          <p:cNvPicPr>
            <a:picLocks noChangeAspect="1"/>
          </p:cNvPicPr>
          <p:nvPr/>
        </p:nvPicPr>
        <p:blipFill>
          <a:blip r:embed="rId2"/>
          <a:stretch>
            <a:fillRect/>
          </a:stretch>
        </p:blipFill>
        <p:spPr>
          <a:xfrm>
            <a:off x="4049" y="0"/>
            <a:ext cx="9135901" cy="6858000"/>
          </a:xfrm>
          <a:prstGeom prst="rect">
            <a:avLst/>
          </a:prstGeom>
        </p:spPr>
      </p:pic>
      <p:pic>
        <p:nvPicPr>
          <p:cNvPr id="3" name="Picture 2" descr="sensorsuite product sho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536037" cy="6858000"/>
          </a:xfrm>
          <a:prstGeom prst="rect">
            <a:avLst/>
          </a:prstGeom>
        </p:spPr>
      </p:pic>
      <p:sp>
        <p:nvSpPr>
          <p:cNvPr id="4" name="Rounded Rectangle 3"/>
          <p:cNvSpPr/>
          <p:nvPr/>
        </p:nvSpPr>
        <p:spPr>
          <a:xfrm>
            <a:off x="4499992" y="280864"/>
            <a:ext cx="4814821" cy="2431435"/>
          </a:xfrm>
          <a:prstGeom prst="roundRect">
            <a:avLst/>
          </a:prstGeom>
          <a:solidFill>
            <a:schemeClr val="tx1">
              <a:alpha val="1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4716016" y="260648"/>
            <a:ext cx="4598797" cy="2431435"/>
          </a:xfrm>
          <a:prstGeom prst="rect">
            <a:avLst/>
          </a:prstGeom>
          <a:noFill/>
        </p:spPr>
        <p:txBody>
          <a:bodyPr wrap="none" rtlCol="0">
            <a:spAutoFit/>
          </a:bodyPr>
          <a:lstStyle/>
          <a:p>
            <a:r>
              <a:rPr lang="en-US" sz="3800" b="1" dirty="0" smtClean="0">
                <a:solidFill>
                  <a:srgbClr val="FFFFFF"/>
                </a:solidFill>
                <a:effectLst>
                  <a:outerShdw blurRad="50800" dist="38100" dir="2700000" algn="tl" rotWithShape="0">
                    <a:srgbClr val="000000">
                      <a:alpha val="43000"/>
                    </a:srgbClr>
                  </a:outerShdw>
                </a:effectLst>
              </a:rPr>
              <a:t>Thank You!</a:t>
            </a:r>
          </a:p>
          <a:p>
            <a:endParaRPr lang="en-US" sz="3800" dirty="0">
              <a:solidFill>
                <a:srgbClr val="FFFFFF"/>
              </a:solidFill>
              <a:effectLst>
                <a:outerShdw blurRad="50800" dist="38100" dir="2700000" algn="tl" rotWithShape="0">
                  <a:srgbClr val="000000">
                    <a:alpha val="43000"/>
                  </a:srgbClr>
                </a:outerShdw>
              </a:effectLst>
            </a:endParaRPr>
          </a:p>
          <a:p>
            <a:r>
              <a:rPr lang="en-US" sz="3800" dirty="0" err="1" smtClean="0">
                <a:solidFill>
                  <a:srgbClr val="FFFFFF"/>
                </a:solidFill>
                <a:effectLst>
                  <a:outerShdw blurRad="50800" dist="38100" dir="2700000" algn="tl" rotWithShape="0">
                    <a:srgbClr val="000000">
                      <a:alpha val="43000"/>
                    </a:srgbClr>
                  </a:outerShdw>
                </a:effectLst>
              </a:rPr>
              <a:t>www.sensorsuite.com</a:t>
            </a:r>
            <a:endParaRPr lang="en-US" sz="3800" dirty="0" smtClean="0">
              <a:solidFill>
                <a:srgbClr val="FFFFFF"/>
              </a:solidFill>
              <a:effectLst>
                <a:outerShdw blurRad="50800" dist="38100" dir="2700000" algn="tl" rotWithShape="0">
                  <a:srgbClr val="000000">
                    <a:alpha val="43000"/>
                  </a:srgbClr>
                </a:outerShdw>
              </a:effectLst>
            </a:endParaRPr>
          </a:p>
          <a:p>
            <a:r>
              <a:rPr lang="en-US" sz="3800" dirty="0" smtClean="0">
                <a:solidFill>
                  <a:srgbClr val="FFFFFF"/>
                </a:solidFill>
                <a:effectLst>
                  <a:outerShdw blurRad="50800" dist="38100" dir="2700000" algn="tl" rotWithShape="0">
                    <a:srgbClr val="000000">
                      <a:alpha val="43000"/>
                    </a:srgbClr>
                  </a:outerShdw>
                </a:effectLst>
              </a:rPr>
              <a:t>@</a:t>
            </a:r>
            <a:r>
              <a:rPr lang="en-US" sz="3800" dirty="0" err="1" smtClean="0">
                <a:solidFill>
                  <a:srgbClr val="FFFFFF"/>
                </a:solidFill>
                <a:effectLst>
                  <a:outerShdw blurRad="50800" dist="38100" dir="2700000" algn="tl" rotWithShape="0">
                    <a:srgbClr val="000000">
                      <a:alpha val="43000"/>
                    </a:srgbClr>
                  </a:outerShdw>
                </a:effectLst>
              </a:rPr>
              <a:t>sensorsuite</a:t>
            </a:r>
            <a:endParaRPr lang="en-US" sz="3800" dirty="0">
              <a:solidFill>
                <a:srgbClr val="FFFFFF"/>
              </a:solidFill>
              <a:effectLst>
                <a:outerShdw blurRad="50800" dist="38100" dir="2700000" algn="tl" rotWithShape="0">
                  <a:srgbClr val="000000">
                    <a:alpha val="43000"/>
                  </a:srgbClr>
                </a:outerShdw>
              </a:effectLst>
            </a:endParaRPr>
          </a:p>
        </p:txBody>
      </p:sp>
    </p:spTree>
    <p:extLst>
      <p:ext uri="{BB962C8B-B14F-4D97-AF65-F5344CB8AC3E}">
        <p14:creationId xmlns:p14="http://schemas.microsoft.com/office/powerpoint/2010/main" val="1954021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itch-bg-city-dark.png"/>
          <p:cNvPicPr>
            <a:picLocks noChangeAspect="1"/>
          </p:cNvPicPr>
          <p:nvPr/>
        </p:nvPicPr>
        <p:blipFill>
          <a:blip r:embed="rId3"/>
          <a:stretch>
            <a:fillRect/>
          </a:stretch>
        </p:blipFill>
        <p:spPr>
          <a:xfrm>
            <a:off x="4049" y="0"/>
            <a:ext cx="9135901" cy="6858000"/>
          </a:xfrm>
          <a:prstGeom prst="rect">
            <a:avLst/>
          </a:prstGeom>
        </p:spPr>
      </p:pic>
      <p:sp>
        <p:nvSpPr>
          <p:cNvPr id="4" name="Rounded Rectangle 3"/>
          <p:cNvSpPr/>
          <p:nvPr/>
        </p:nvSpPr>
        <p:spPr>
          <a:xfrm>
            <a:off x="4499992" y="280864"/>
            <a:ext cx="4814821" cy="2431435"/>
          </a:xfrm>
          <a:prstGeom prst="roundRect">
            <a:avLst/>
          </a:prstGeom>
          <a:solidFill>
            <a:schemeClr val="tx1">
              <a:alpha val="1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07504" y="44624"/>
            <a:ext cx="9134231" cy="6924972"/>
          </a:xfrm>
          <a:prstGeom prst="rect">
            <a:avLst/>
          </a:prstGeom>
          <a:noFill/>
        </p:spPr>
        <p:txBody>
          <a:bodyPr wrap="none" rtlCol="0">
            <a:spAutoFit/>
          </a:bodyPr>
          <a:lstStyle/>
          <a:p>
            <a:r>
              <a:rPr lang="en-US" sz="3600" b="1" dirty="0" smtClean="0">
                <a:solidFill>
                  <a:srgbClr val="FFFFFF"/>
                </a:solidFill>
                <a:effectLst>
                  <a:outerShdw blurRad="50800" dist="38100" dir="2700000" algn="tl" rotWithShape="0">
                    <a:srgbClr val="000000">
                      <a:alpha val="43000"/>
                    </a:srgbClr>
                  </a:outerShdw>
                </a:effectLst>
              </a:rPr>
              <a:t>IP</a:t>
            </a:r>
            <a:endParaRPr lang="en-US" sz="2400" dirty="0" smtClean="0">
              <a:solidFill>
                <a:srgbClr val="FFFFFF"/>
              </a:solidFill>
              <a:effectLst>
                <a:outerShdw blurRad="50800" dist="38100" dir="2700000" algn="tl" rotWithShape="0">
                  <a:srgbClr val="000000">
                    <a:alpha val="43000"/>
                  </a:srgbClr>
                </a:outerShdw>
              </a:effectLst>
            </a:endParaRPr>
          </a:p>
          <a:p>
            <a:r>
              <a:rPr lang="en-US" sz="2400" dirty="0" smtClean="0">
                <a:solidFill>
                  <a:srgbClr val="FFFFFF"/>
                </a:solidFill>
                <a:effectLst>
                  <a:outerShdw blurRad="50800" dist="38100" dir="2700000" algn="tl" rotWithShape="0">
                    <a:srgbClr val="000000">
                      <a:alpha val="43000"/>
                    </a:srgbClr>
                  </a:outerShdw>
                </a:effectLst>
              </a:rPr>
              <a:t>Spoke to our IP lawyer last week:</a:t>
            </a:r>
            <a:endParaRPr lang="en-US" sz="2400" dirty="0">
              <a:solidFill>
                <a:srgbClr val="FFFFFF"/>
              </a:solidFill>
              <a:effectLst>
                <a:outerShdw blurRad="50800" dist="38100" dir="2700000" algn="tl" rotWithShape="0">
                  <a:srgbClr val="000000">
                    <a:alpha val="43000"/>
                  </a:srgbClr>
                </a:outerShdw>
              </a:effectLst>
            </a:endParaRPr>
          </a:p>
          <a:p>
            <a:r>
              <a:rPr lang="en-US" sz="2400" dirty="0" smtClean="0">
                <a:solidFill>
                  <a:srgbClr val="FFFFFF"/>
                </a:solidFill>
                <a:effectLst>
                  <a:outerShdw blurRad="50800" dist="38100" dir="2700000" algn="tl" rotWithShape="0">
                    <a:srgbClr val="000000">
                      <a:alpha val="43000"/>
                    </a:srgbClr>
                  </a:outerShdw>
                </a:effectLst>
              </a:rPr>
              <a:t>We’ve definitely done </a:t>
            </a:r>
            <a:r>
              <a:rPr lang="en-US" sz="2400" dirty="0">
                <a:solidFill>
                  <a:srgbClr val="FFFFFF"/>
                </a:solidFill>
                <a:effectLst>
                  <a:outerShdw blurRad="50800" dist="38100" dir="2700000" algn="tl" rotWithShape="0">
                    <a:srgbClr val="000000">
                      <a:alpha val="43000"/>
                    </a:srgbClr>
                  </a:outerShdw>
                </a:effectLst>
              </a:rPr>
              <a:t>patent searching to make sure we're </a:t>
            </a:r>
            <a:r>
              <a:rPr lang="en-US" sz="2400" dirty="0" smtClean="0">
                <a:solidFill>
                  <a:srgbClr val="FFFFFF"/>
                </a:solidFill>
                <a:effectLst>
                  <a:outerShdw blurRad="50800" dist="38100" dir="2700000" algn="tl" rotWithShape="0">
                    <a:srgbClr val="000000">
                      <a:alpha val="43000"/>
                    </a:srgbClr>
                  </a:outerShdw>
                </a:effectLst>
              </a:rPr>
              <a:t>not</a:t>
            </a:r>
          </a:p>
          <a:p>
            <a:r>
              <a:rPr lang="en-US" sz="2400" dirty="0" smtClean="0">
                <a:solidFill>
                  <a:srgbClr val="FFFFFF"/>
                </a:solidFill>
                <a:effectLst>
                  <a:outerShdw blurRad="50800" dist="38100" dir="2700000" algn="tl" rotWithShape="0">
                    <a:srgbClr val="000000">
                      <a:alpha val="43000"/>
                    </a:srgbClr>
                  </a:outerShdw>
                </a:effectLst>
              </a:rPr>
              <a:t>re</a:t>
            </a:r>
            <a:r>
              <a:rPr lang="en-US" sz="2400" dirty="0">
                <a:solidFill>
                  <a:srgbClr val="FFFFFF"/>
                </a:solidFill>
                <a:effectLst>
                  <a:outerShdw blurRad="50800" dist="38100" dir="2700000" algn="tl" rotWithShape="0">
                    <a:srgbClr val="000000">
                      <a:alpha val="43000"/>
                    </a:srgbClr>
                  </a:outerShdw>
                </a:effectLst>
              </a:rPr>
              <a:t>-inventing the wheel</a:t>
            </a:r>
          </a:p>
          <a:p>
            <a:endParaRPr lang="en-US" sz="2400" dirty="0">
              <a:solidFill>
                <a:srgbClr val="FFFFFF"/>
              </a:solidFill>
              <a:effectLst>
                <a:outerShdw blurRad="50800" dist="38100" dir="2700000" algn="tl" rotWithShape="0">
                  <a:srgbClr val="000000">
                    <a:alpha val="43000"/>
                  </a:srgbClr>
                </a:outerShdw>
              </a:effectLst>
            </a:endParaRPr>
          </a:p>
          <a:p>
            <a:r>
              <a:rPr lang="en-US" sz="2400" dirty="0" smtClean="0">
                <a:solidFill>
                  <a:srgbClr val="FFFFFF"/>
                </a:solidFill>
                <a:effectLst>
                  <a:outerShdw blurRad="50800" dist="38100" dir="2700000" algn="tl" rotWithShape="0">
                    <a:srgbClr val="000000">
                      <a:alpha val="43000"/>
                    </a:srgbClr>
                  </a:outerShdw>
                </a:effectLst>
              </a:rPr>
              <a:t>There are other sensor companies out there, and freedom to</a:t>
            </a:r>
          </a:p>
          <a:p>
            <a:r>
              <a:rPr lang="en-US" sz="2400" dirty="0" smtClean="0">
                <a:solidFill>
                  <a:srgbClr val="FFFFFF"/>
                </a:solidFill>
                <a:effectLst>
                  <a:outerShdw blurRad="50800" dist="38100" dir="2700000" algn="tl" rotWithShape="0">
                    <a:srgbClr val="000000">
                      <a:alpha val="43000"/>
                    </a:srgbClr>
                  </a:outerShdw>
                </a:effectLst>
              </a:rPr>
              <a:t>operate should not be an issue.</a:t>
            </a:r>
          </a:p>
          <a:p>
            <a:r>
              <a:rPr lang="en-US" sz="2400" dirty="0" smtClean="0">
                <a:solidFill>
                  <a:srgbClr val="FFFFFF"/>
                </a:solidFill>
                <a:effectLst>
                  <a:outerShdw blurRad="50800" dist="38100" dir="2700000" algn="tl" rotWithShape="0">
                    <a:srgbClr val="000000">
                      <a:alpha val="43000"/>
                    </a:srgbClr>
                  </a:outerShdw>
                </a:effectLst>
              </a:rPr>
              <a:t>if </a:t>
            </a:r>
            <a:r>
              <a:rPr lang="en-US" sz="2400" dirty="0">
                <a:solidFill>
                  <a:srgbClr val="FFFFFF"/>
                </a:solidFill>
                <a:effectLst>
                  <a:outerShdw blurRad="50800" dist="38100" dir="2700000" algn="tl" rotWithShape="0">
                    <a:srgbClr val="000000">
                      <a:alpha val="43000"/>
                    </a:srgbClr>
                  </a:outerShdw>
                </a:effectLst>
              </a:rPr>
              <a:t>every company worried about this, there would be no innovation</a:t>
            </a:r>
          </a:p>
          <a:p>
            <a:endParaRPr lang="en-US" sz="2400" dirty="0">
              <a:solidFill>
                <a:srgbClr val="FFFFFF"/>
              </a:solidFill>
              <a:effectLst>
                <a:outerShdw blurRad="50800" dist="38100" dir="2700000" algn="tl" rotWithShape="0">
                  <a:srgbClr val="000000">
                    <a:alpha val="43000"/>
                  </a:srgbClr>
                </a:outerShdw>
              </a:effectLst>
            </a:endParaRPr>
          </a:p>
          <a:p>
            <a:r>
              <a:rPr lang="en-US" sz="2400" dirty="0" smtClean="0">
                <a:solidFill>
                  <a:srgbClr val="FFFFFF"/>
                </a:solidFill>
                <a:effectLst>
                  <a:outerShdw blurRad="50800" dist="38100" dir="2700000" algn="tl" rotWithShape="0">
                    <a:srgbClr val="000000">
                      <a:alpha val="43000"/>
                    </a:srgbClr>
                  </a:outerShdw>
                </a:effectLst>
              </a:rPr>
              <a:t>unique </a:t>
            </a:r>
            <a:r>
              <a:rPr lang="en-US" sz="2400" dirty="0">
                <a:solidFill>
                  <a:srgbClr val="FFFFFF"/>
                </a:solidFill>
                <a:effectLst>
                  <a:outerShdw blurRad="50800" dist="38100" dir="2700000" algn="tl" rotWithShape="0">
                    <a:srgbClr val="000000">
                      <a:alpha val="43000"/>
                    </a:srgbClr>
                  </a:outerShdw>
                </a:effectLst>
              </a:rPr>
              <a:t>aspects of technology, we're not aware of any IP at the </a:t>
            </a:r>
            <a:r>
              <a:rPr lang="en-US" sz="2400" dirty="0" smtClean="0">
                <a:solidFill>
                  <a:srgbClr val="FFFFFF"/>
                </a:solidFill>
                <a:effectLst>
                  <a:outerShdw blurRad="50800" dist="38100" dir="2700000" algn="tl" rotWithShape="0">
                    <a:srgbClr val="000000">
                      <a:alpha val="43000"/>
                    </a:srgbClr>
                  </a:outerShdw>
                </a:effectLst>
              </a:rPr>
              <a:t>moment</a:t>
            </a:r>
            <a:endParaRPr lang="en-US" sz="2400" dirty="0">
              <a:solidFill>
                <a:srgbClr val="FFFFFF"/>
              </a:solidFill>
              <a:effectLst>
                <a:outerShdw blurRad="50800" dist="38100" dir="2700000" algn="tl" rotWithShape="0">
                  <a:srgbClr val="000000">
                    <a:alpha val="43000"/>
                  </a:srgbClr>
                </a:outerShdw>
              </a:effectLst>
            </a:endParaRPr>
          </a:p>
          <a:p>
            <a:r>
              <a:rPr lang="en-US" sz="2400" dirty="0">
                <a:solidFill>
                  <a:srgbClr val="FFFFFF"/>
                </a:solidFill>
                <a:effectLst>
                  <a:outerShdw blurRad="50800" dist="38100" dir="2700000" algn="tl" rotWithShape="0">
                    <a:srgbClr val="000000">
                      <a:alpha val="43000"/>
                    </a:srgbClr>
                  </a:outerShdw>
                </a:effectLst>
              </a:rPr>
              <a:t>looking to file patents that differentiate us with </a:t>
            </a:r>
            <a:r>
              <a:rPr lang="en-US" sz="2400" dirty="0" err="1">
                <a:solidFill>
                  <a:srgbClr val="FFFFFF"/>
                </a:solidFill>
                <a:effectLst>
                  <a:outerShdw blurRad="50800" dist="38100" dir="2700000" algn="tl" rotWithShape="0">
                    <a:srgbClr val="000000">
                      <a:alpha val="43000"/>
                    </a:srgbClr>
                  </a:outerShdw>
                </a:effectLst>
              </a:rPr>
              <a:t>norton</a:t>
            </a:r>
            <a:r>
              <a:rPr lang="en-US" sz="2400" dirty="0">
                <a:solidFill>
                  <a:srgbClr val="FFFFFF"/>
                </a:solidFill>
                <a:effectLst>
                  <a:outerShdw blurRad="50800" dist="38100" dir="2700000" algn="tl" rotWithShape="0">
                    <a:srgbClr val="000000">
                      <a:alpha val="43000"/>
                    </a:srgbClr>
                  </a:outerShdw>
                </a:effectLst>
              </a:rPr>
              <a:t> rose</a:t>
            </a:r>
          </a:p>
          <a:p>
            <a:endParaRPr lang="en-US" sz="2400" dirty="0" smtClean="0">
              <a:solidFill>
                <a:srgbClr val="FFFFFF"/>
              </a:solidFill>
              <a:effectLst>
                <a:outerShdw blurRad="50800" dist="38100" dir="2700000" algn="tl" rotWithShape="0">
                  <a:srgbClr val="000000">
                    <a:alpha val="43000"/>
                  </a:srgbClr>
                </a:outerShdw>
              </a:effectLst>
            </a:endParaRPr>
          </a:p>
          <a:p>
            <a:endParaRPr lang="en-US" sz="2400" dirty="0" smtClean="0">
              <a:solidFill>
                <a:srgbClr val="FFFFFF"/>
              </a:solidFill>
              <a:effectLst>
                <a:outerShdw blurRad="50800" dist="38100" dir="2700000" algn="tl" rotWithShape="0">
                  <a:srgbClr val="000000">
                    <a:alpha val="43000"/>
                  </a:srgbClr>
                </a:outerShdw>
              </a:effectLst>
            </a:endParaRPr>
          </a:p>
          <a:p>
            <a:r>
              <a:rPr lang="en-US" sz="2400" dirty="0" smtClean="0">
                <a:solidFill>
                  <a:srgbClr val="FFFFFF"/>
                </a:solidFill>
                <a:effectLst>
                  <a:outerShdw blurRad="50800" dist="38100" dir="2700000" algn="tl" rotWithShape="0">
                    <a:srgbClr val="000000">
                      <a:alpha val="43000"/>
                    </a:srgbClr>
                  </a:outerShdw>
                </a:effectLst>
              </a:rPr>
              <a:t>we </a:t>
            </a:r>
            <a:r>
              <a:rPr lang="en-US" sz="2400" dirty="0">
                <a:solidFill>
                  <a:srgbClr val="FFFFFF"/>
                </a:solidFill>
                <a:effectLst>
                  <a:outerShdw blurRad="50800" dist="38100" dir="2700000" algn="tl" rotWithShape="0">
                    <a:srgbClr val="000000">
                      <a:alpha val="43000"/>
                    </a:srgbClr>
                  </a:outerShdw>
                </a:effectLst>
              </a:rPr>
              <a:t>will do </a:t>
            </a:r>
            <a:r>
              <a:rPr lang="en-US" sz="2400" dirty="0" smtClean="0">
                <a:solidFill>
                  <a:srgbClr val="FFFFFF"/>
                </a:solidFill>
                <a:effectLst>
                  <a:outerShdw blurRad="50800" dist="38100" dir="2700000" algn="tl" rotWithShape="0">
                    <a:srgbClr val="000000">
                      <a:alpha val="43000"/>
                    </a:srgbClr>
                  </a:outerShdw>
                </a:effectLst>
              </a:rPr>
              <a:t>freedom </a:t>
            </a:r>
            <a:r>
              <a:rPr lang="en-US" sz="2400" dirty="0">
                <a:solidFill>
                  <a:srgbClr val="FFFFFF"/>
                </a:solidFill>
                <a:effectLst>
                  <a:outerShdw blurRad="50800" dist="38100" dir="2700000" algn="tl" rotWithShape="0">
                    <a:srgbClr val="000000">
                      <a:alpha val="43000"/>
                    </a:srgbClr>
                  </a:outerShdw>
                </a:effectLst>
              </a:rPr>
              <a:t>to operate analysis down the </a:t>
            </a:r>
            <a:r>
              <a:rPr lang="en-US" sz="2400" dirty="0" smtClean="0">
                <a:solidFill>
                  <a:srgbClr val="FFFFFF"/>
                </a:solidFill>
                <a:effectLst>
                  <a:outerShdw blurRad="50800" dist="38100" dir="2700000" algn="tl" rotWithShape="0">
                    <a:srgbClr val="000000">
                      <a:alpha val="43000"/>
                    </a:srgbClr>
                  </a:outerShdw>
                </a:effectLst>
              </a:rPr>
              <a:t>line, </a:t>
            </a:r>
            <a:r>
              <a:rPr lang="en-US" sz="2400" dirty="0">
                <a:solidFill>
                  <a:srgbClr val="FFFFFF"/>
                </a:solidFill>
                <a:effectLst>
                  <a:outerShdw blurRad="50800" dist="38100" dir="2700000" algn="tl" rotWithShape="0">
                    <a:srgbClr val="000000">
                      <a:alpha val="43000"/>
                    </a:srgbClr>
                  </a:outerShdw>
                </a:effectLst>
              </a:rPr>
              <a:t>30-40k to </a:t>
            </a:r>
            <a:r>
              <a:rPr lang="en-US" sz="2400" dirty="0" smtClean="0">
                <a:solidFill>
                  <a:srgbClr val="FFFFFF"/>
                </a:solidFill>
                <a:effectLst>
                  <a:outerShdw blurRad="50800" dist="38100" dir="2700000" algn="tl" rotWithShape="0">
                    <a:srgbClr val="000000">
                      <a:alpha val="43000"/>
                    </a:srgbClr>
                  </a:outerShdw>
                </a:effectLst>
              </a:rPr>
              <a:t>do</a:t>
            </a:r>
          </a:p>
          <a:p>
            <a:r>
              <a:rPr lang="en-US" sz="2400" dirty="0" smtClean="0">
                <a:solidFill>
                  <a:srgbClr val="FFFFFF"/>
                </a:solidFill>
                <a:effectLst>
                  <a:outerShdw blurRad="50800" dist="38100" dir="2700000" algn="tl" rotWithShape="0">
                    <a:srgbClr val="000000">
                      <a:alpha val="43000"/>
                    </a:srgbClr>
                  </a:outerShdw>
                </a:effectLst>
              </a:rPr>
              <a:t>this </a:t>
            </a:r>
            <a:r>
              <a:rPr lang="en-US" sz="2400" dirty="0">
                <a:solidFill>
                  <a:srgbClr val="FFFFFF"/>
                </a:solidFill>
                <a:effectLst>
                  <a:outerShdw blurRad="50800" dist="38100" dir="2700000" algn="tl" rotWithShape="0">
                    <a:srgbClr val="000000">
                      <a:alpha val="43000"/>
                    </a:srgbClr>
                  </a:outerShdw>
                </a:effectLst>
              </a:rPr>
              <a:t>analysis</a:t>
            </a:r>
          </a:p>
          <a:p>
            <a:endParaRPr lang="en-US" sz="2400" dirty="0">
              <a:solidFill>
                <a:srgbClr val="FFFFFF"/>
              </a:solidFill>
              <a:effectLst>
                <a:outerShdw blurRad="50800" dist="38100" dir="2700000" algn="tl" rotWithShape="0">
                  <a:srgbClr val="000000">
                    <a:alpha val="43000"/>
                  </a:srgbClr>
                </a:outerShdw>
              </a:effectLst>
            </a:endParaRPr>
          </a:p>
          <a:p>
            <a:endParaRPr lang="en-US" sz="2400" dirty="0">
              <a:solidFill>
                <a:srgbClr val="FFFFFF"/>
              </a:solidFill>
              <a:effectLst>
                <a:outerShdw blurRad="50800" dist="38100" dir="2700000" algn="tl" rotWithShape="0">
                  <a:srgbClr val="000000">
                    <a:alpha val="43000"/>
                  </a:srgbClr>
                </a:outerShdw>
              </a:effectLst>
            </a:endParaRPr>
          </a:p>
          <a:p>
            <a:endParaRPr lang="en-US" sz="2400" dirty="0">
              <a:solidFill>
                <a:srgbClr val="FFFFFF"/>
              </a:solidFill>
              <a:effectLst>
                <a:outerShdw blurRad="50800" dist="38100" dir="2700000" algn="tl" rotWithShape="0">
                  <a:srgbClr val="000000">
                    <a:alpha val="43000"/>
                  </a:srgbClr>
                </a:outerShdw>
              </a:effectLst>
            </a:endParaRPr>
          </a:p>
        </p:txBody>
      </p:sp>
    </p:spTree>
    <p:extLst>
      <p:ext uri="{BB962C8B-B14F-4D97-AF65-F5344CB8AC3E}">
        <p14:creationId xmlns:p14="http://schemas.microsoft.com/office/powerpoint/2010/main" val="41918481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itch-bg-city-dark.png"/>
          <p:cNvPicPr>
            <a:picLocks noChangeAspect="1"/>
          </p:cNvPicPr>
          <p:nvPr/>
        </p:nvPicPr>
        <p:blipFill>
          <a:blip r:embed="rId3"/>
          <a:stretch>
            <a:fillRect/>
          </a:stretch>
        </p:blipFill>
        <p:spPr>
          <a:xfrm>
            <a:off x="4049" y="0"/>
            <a:ext cx="9135901" cy="6858000"/>
          </a:xfrm>
          <a:prstGeom prst="rect">
            <a:avLst/>
          </a:prstGeom>
        </p:spPr>
      </p:pic>
      <p:pic>
        <p:nvPicPr>
          <p:cNvPr id="10" name="Picture 9" descr="logo.png"/>
          <p:cNvPicPr>
            <a:picLocks noChangeAspect="1"/>
          </p:cNvPicPr>
          <p:nvPr/>
        </p:nvPicPr>
        <p:blipFill>
          <a:blip r:embed="rId4"/>
          <a:stretch>
            <a:fillRect/>
          </a:stretch>
        </p:blipFill>
        <p:spPr>
          <a:xfrm>
            <a:off x="7772400" y="152400"/>
            <a:ext cx="1168400" cy="361950"/>
          </a:xfrm>
          <a:prstGeom prst="rect">
            <a:avLst/>
          </a:prstGeom>
        </p:spPr>
      </p:pic>
      <p:cxnSp>
        <p:nvCxnSpPr>
          <p:cNvPr id="20" name="Straight Connector 19"/>
          <p:cNvCxnSpPr/>
          <p:nvPr/>
        </p:nvCxnSpPr>
        <p:spPr>
          <a:xfrm>
            <a:off x="304800" y="685800"/>
            <a:ext cx="8636000" cy="1588"/>
          </a:xfrm>
          <a:prstGeom prst="line">
            <a:avLst/>
          </a:prstGeom>
          <a:ln w="3175" cmpd="sng">
            <a:solidFill>
              <a:schemeClr val="bg1"/>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213360" y="29210"/>
            <a:ext cx="5707475" cy="615553"/>
          </a:xfrm>
          <a:prstGeom prst="rect">
            <a:avLst/>
          </a:prstGeom>
          <a:noFill/>
          <a:effectLst>
            <a:outerShdw blurRad="41275" dist="25400" dir="2700000" algn="tl" rotWithShape="0">
              <a:srgbClr val="000000">
                <a:alpha val="41000"/>
              </a:srgbClr>
            </a:outerShdw>
          </a:effectLst>
        </p:spPr>
        <p:txBody>
          <a:bodyPr wrap="none" rtlCol="0">
            <a:spAutoFit/>
          </a:bodyPr>
          <a:lstStyle/>
          <a:p>
            <a:r>
              <a:rPr lang="en-US" sz="3400" dirty="0" smtClean="0">
                <a:solidFill>
                  <a:schemeClr val="bg1"/>
                </a:solidFill>
              </a:rPr>
              <a:t>Enabling the Industrial Internet</a:t>
            </a:r>
            <a:endParaRPr lang="en-US" sz="3400" dirty="0">
              <a:solidFill>
                <a:schemeClr val="bg1"/>
              </a:solidFill>
            </a:endParaRPr>
          </a:p>
        </p:txBody>
      </p:sp>
      <p:sp>
        <p:nvSpPr>
          <p:cNvPr id="11" name="Rectangle 10"/>
          <p:cNvSpPr/>
          <p:nvPr/>
        </p:nvSpPr>
        <p:spPr>
          <a:xfrm>
            <a:off x="-6796" y="4437112"/>
            <a:ext cx="9135901" cy="2420888"/>
          </a:xfrm>
          <a:prstGeom prst="rect">
            <a:avLst/>
          </a:prstGeom>
          <a:solidFill>
            <a:schemeClr val="tx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5"/>
          <a:stretch>
            <a:fillRect/>
          </a:stretch>
        </p:blipFill>
        <p:spPr>
          <a:xfrm>
            <a:off x="6300192" y="2420888"/>
            <a:ext cx="3022104" cy="3680667"/>
          </a:xfrm>
          <a:prstGeom prst="rect">
            <a:avLst/>
          </a:prstGeom>
        </p:spPr>
      </p:pic>
      <p:sp>
        <p:nvSpPr>
          <p:cNvPr id="9" name="TextBox 8"/>
          <p:cNvSpPr txBox="1"/>
          <p:nvPr/>
        </p:nvSpPr>
        <p:spPr>
          <a:xfrm>
            <a:off x="321941" y="836712"/>
            <a:ext cx="8642547" cy="6986527"/>
          </a:xfrm>
          <a:prstGeom prst="rect">
            <a:avLst/>
          </a:prstGeom>
          <a:noFill/>
        </p:spPr>
        <p:txBody>
          <a:bodyPr wrap="square" rtlCol="0">
            <a:spAutoFit/>
          </a:bodyPr>
          <a:lstStyle/>
          <a:p>
            <a:r>
              <a:rPr lang="en-US" sz="2400" b="1" dirty="0" smtClean="0">
                <a:solidFill>
                  <a:srgbClr val="FFFFFF"/>
                </a:solidFill>
                <a:effectLst>
                  <a:outerShdw blurRad="50800" dist="38100" dir="2700000">
                    <a:srgbClr val="000000">
                      <a:alpha val="43000"/>
                    </a:srgbClr>
                  </a:outerShdw>
                </a:effectLst>
              </a:rPr>
              <a:t>At </a:t>
            </a:r>
            <a:r>
              <a:rPr lang="en-US" sz="2400" b="1" dirty="0">
                <a:solidFill>
                  <a:srgbClr val="FFFFFF"/>
                </a:solidFill>
                <a:effectLst>
                  <a:outerShdw blurRad="50800" dist="38100" dir="2700000">
                    <a:srgbClr val="000000">
                      <a:alpha val="43000"/>
                    </a:srgbClr>
                  </a:outerShdw>
                </a:effectLst>
              </a:rPr>
              <a:t>SensorSuite, we are committed to the idea that measuring and automating </a:t>
            </a:r>
            <a:r>
              <a:rPr lang="en-US" sz="2400" b="1" dirty="0" smtClean="0">
                <a:solidFill>
                  <a:srgbClr val="FFFFFF"/>
                </a:solidFill>
                <a:effectLst>
                  <a:outerShdw blurRad="50800" dist="38100" dir="2700000">
                    <a:srgbClr val="000000">
                      <a:alpha val="43000"/>
                    </a:srgbClr>
                  </a:outerShdw>
                </a:effectLst>
              </a:rPr>
              <a:t>machines results </a:t>
            </a:r>
            <a:r>
              <a:rPr lang="en-US" sz="2400" b="1" dirty="0">
                <a:solidFill>
                  <a:srgbClr val="FFFFFF"/>
                </a:solidFill>
                <a:effectLst>
                  <a:outerShdw blurRad="50800" dist="38100" dir="2700000">
                    <a:srgbClr val="000000">
                      <a:alpha val="43000"/>
                    </a:srgbClr>
                  </a:outerShdw>
                </a:effectLst>
              </a:rPr>
              <a:t>in better business outcomes.  </a:t>
            </a:r>
            <a:r>
              <a:rPr lang="en-US" sz="2400" b="1" dirty="0" smtClean="0">
                <a:solidFill>
                  <a:srgbClr val="FFFFFF"/>
                </a:solidFill>
                <a:effectLst>
                  <a:outerShdw blurRad="50800" dist="38100" dir="2700000">
                    <a:srgbClr val="000000">
                      <a:alpha val="43000"/>
                    </a:srgbClr>
                  </a:outerShdw>
                </a:effectLst>
              </a:rPr>
              <a:t> </a:t>
            </a:r>
          </a:p>
          <a:p>
            <a:endParaRPr lang="en-US" sz="2400" b="1" dirty="0" smtClean="0">
              <a:solidFill>
                <a:srgbClr val="FFFFFF"/>
              </a:solidFill>
              <a:effectLst>
                <a:outerShdw blurRad="50800" dist="38100" dir="2700000">
                  <a:srgbClr val="000000">
                    <a:alpha val="43000"/>
                  </a:srgbClr>
                </a:outerShdw>
              </a:effectLst>
            </a:endParaRPr>
          </a:p>
          <a:p>
            <a:r>
              <a:rPr lang="en-US" sz="2400" b="1" dirty="0" smtClean="0">
                <a:solidFill>
                  <a:srgbClr val="FFFFFF"/>
                </a:solidFill>
                <a:effectLst>
                  <a:outerShdw blurRad="50800" dist="38100" dir="2700000">
                    <a:srgbClr val="000000">
                      <a:alpha val="43000"/>
                    </a:srgbClr>
                  </a:outerShdw>
                </a:effectLst>
              </a:rPr>
              <a:t>SensorSuite </a:t>
            </a:r>
            <a:r>
              <a:rPr lang="en-US" sz="2400" b="1" dirty="0">
                <a:solidFill>
                  <a:srgbClr val="FFFFFF"/>
                </a:solidFill>
                <a:effectLst>
                  <a:outerShdw blurRad="50800" dist="38100" dir="2700000">
                    <a:srgbClr val="000000">
                      <a:alpha val="43000"/>
                    </a:srgbClr>
                  </a:outerShdw>
                </a:effectLst>
              </a:rPr>
              <a:t>empowers property </a:t>
            </a:r>
            <a:r>
              <a:rPr lang="en-US" sz="2400" b="1" dirty="0" smtClean="0">
                <a:solidFill>
                  <a:srgbClr val="FFFFFF"/>
                </a:solidFill>
                <a:effectLst>
                  <a:outerShdw blurRad="50800" dist="38100" dir="2700000">
                    <a:srgbClr val="000000">
                      <a:alpha val="43000"/>
                    </a:srgbClr>
                  </a:outerShdw>
                </a:effectLst>
              </a:rPr>
              <a:t>managers, asset managers, and service providers by </a:t>
            </a:r>
            <a:r>
              <a:rPr lang="en-US" sz="2400" b="1" dirty="0">
                <a:solidFill>
                  <a:srgbClr val="FFFFFF"/>
                </a:solidFill>
                <a:effectLst>
                  <a:outerShdw blurRad="50800" dist="38100" dir="2700000">
                    <a:srgbClr val="000000">
                      <a:alpha val="43000"/>
                    </a:srgbClr>
                  </a:outerShdw>
                </a:effectLst>
              </a:rPr>
              <a:t>providing cloud based, enterprise class </a:t>
            </a:r>
            <a:r>
              <a:rPr lang="en-US" sz="2400" b="1" dirty="0" smtClean="0">
                <a:solidFill>
                  <a:srgbClr val="FFFFFF"/>
                </a:solidFill>
                <a:effectLst>
                  <a:outerShdw blurRad="50800" dist="38100" dir="2700000">
                    <a:srgbClr val="000000">
                      <a:alpha val="43000"/>
                    </a:srgbClr>
                  </a:outerShdw>
                </a:effectLst>
              </a:rPr>
              <a:t>wireless sensors and control systems.</a:t>
            </a:r>
            <a:endParaRPr lang="en-US" sz="2400" dirty="0" smtClean="0">
              <a:solidFill>
                <a:srgbClr val="FFFFFF"/>
              </a:solidFill>
              <a:effectLst>
                <a:outerShdw blurRad="50800" dist="38100" dir="2700000">
                  <a:srgbClr val="000000">
                    <a:alpha val="43000"/>
                  </a:srgbClr>
                </a:outerShdw>
              </a:effectLst>
            </a:endParaRPr>
          </a:p>
          <a:p>
            <a:endParaRPr lang="en-US" sz="2400" dirty="0">
              <a:solidFill>
                <a:srgbClr val="FFFFFF"/>
              </a:solidFill>
              <a:effectLst>
                <a:outerShdw blurRad="50800" dist="38100" dir="2700000">
                  <a:srgbClr val="000000">
                    <a:alpha val="43000"/>
                  </a:srgbClr>
                </a:outerShdw>
              </a:effectLst>
            </a:endParaRPr>
          </a:p>
          <a:p>
            <a:pPr marL="342900" indent="-342900">
              <a:buFont typeface="Arial"/>
              <a:buChar char="•"/>
            </a:pPr>
            <a:r>
              <a:rPr lang="en-US" sz="2400" b="1" dirty="0" smtClean="0">
                <a:solidFill>
                  <a:srgbClr val="FFFFFF"/>
                </a:solidFill>
                <a:effectLst>
                  <a:outerShdw blurRad="50800" dist="38100" dir="2700000">
                    <a:srgbClr val="000000">
                      <a:alpha val="43000"/>
                    </a:srgbClr>
                  </a:outerShdw>
                </a:effectLst>
              </a:rPr>
              <a:t>We’re looking for $125k to achieve:</a:t>
            </a:r>
            <a:endParaRPr lang="en-US" sz="2400" b="1" dirty="0">
              <a:solidFill>
                <a:srgbClr val="FFFFFF"/>
              </a:solidFill>
              <a:effectLst>
                <a:outerShdw blurRad="50800" dist="38100" dir="2700000">
                  <a:srgbClr val="000000">
                    <a:alpha val="43000"/>
                  </a:srgbClr>
                </a:outerShdw>
              </a:effectLst>
            </a:endParaRPr>
          </a:p>
          <a:p>
            <a:pPr marL="800100" lvl="1" indent="-342900">
              <a:buFont typeface="Arial"/>
              <a:buChar char="•"/>
            </a:pPr>
            <a:r>
              <a:rPr lang="en-US" sz="2400" dirty="0" smtClean="0">
                <a:solidFill>
                  <a:srgbClr val="FFFFFF"/>
                </a:solidFill>
                <a:effectLst>
                  <a:outerShdw blurRad="50800" dist="38100" dir="2700000">
                    <a:srgbClr val="000000">
                      <a:alpha val="43000"/>
                    </a:srgbClr>
                  </a:outerShdw>
                </a:effectLst>
              </a:rPr>
              <a:t>Capacity to fulfill orders to Synnex,</a:t>
            </a:r>
          </a:p>
          <a:p>
            <a:pPr lvl="1"/>
            <a:r>
              <a:rPr lang="en-US" sz="2400" dirty="0" smtClean="0">
                <a:solidFill>
                  <a:srgbClr val="FFFFFF"/>
                </a:solidFill>
                <a:effectLst>
                  <a:outerShdw blurRad="50800" dist="38100" dir="2700000">
                    <a:srgbClr val="000000">
                      <a:alpha val="43000"/>
                    </a:srgbClr>
                  </a:outerShdw>
                </a:effectLst>
              </a:rPr>
              <a:t>     Telus, Intellimeter, PLAN and new partners</a:t>
            </a:r>
          </a:p>
          <a:p>
            <a:pPr marL="800100" lvl="1" indent="-342900">
              <a:buFont typeface="Arial"/>
              <a:buChar char="•"/>
            </a:pPr>
            <a:r>
              <a:rPr lang="en-US" sz="2400" dirty="0" smtClean="0">
                <a:solidFill>
                  <a:srgbClr val="FFFFFF"/>
                </a:solidFill>
                <a:effectLst>
                  <a:outerShdw blurRad="50800" dist="38100" dir="2700000">
                    <a:srgbClr val="000000">
                      <a:alpha val="43000"/>
                    </a:srgbClr>
                  </a:outerShdw>
                </a:effectLst>
              </a:rPr>
              <a:t>On-board 10 resellers, 10 sales agents</a:t>
            </a:r>
          </a:p>
          <a:p>
            <a:pPr marL="800100" lvl="1" indent="-342900">
              <a:buFont typeface="Arial"/>
              <a:buChar char="•"/>
            </a:pPr>
            <a:r>
              <a:rPr lang="en-US" sz="2400" dirty="0" smtClean="0">
                <a:solidFill>
                  <a:srgbClr val="FFFFFF"/>
                </a:solidFill>
                <a:effectLst>
                  <a:outerShdw blurRad="50800" dist="38100" dir="2700000">
                    <a:srgbClr val="000000">
                      <a:alpha val="43000"/>
                    </a:srgbClr>
                  </a:outerShdw>
                </a:effectLst>
              </a:rPr>
              <a:t>Achieve $1M+ in sales next year</a:t>
            </a:r>
          </a:p>
          <a:p>
            <a:pPr marL="342900" indent="-342900">
              <a:buFont typeface="Arial"/>
              <a:buChar char="•"/>
            </a:pPr>
            <a:endParaRPr lang="en-US" sz="2400" dirty="0">
              <a:solidFill>
                <a:srgbClr val="FFFFFF"/>
              </a:solidFill>
              <a:effectLst>
                <a:outerShdw blurRad="50800" dist="38100" dir="2700000">
                  <a:srgbClr val="000000">
                    <a:alpha val="43000"/>
                  </a:srgbClr>
                </a:outerShdw>
              </a:effectLst>
            </a:endParaRPr>
          </a:p>
          <a:p>
            <a:pPr marL="342900" indent="-342900">
              <a:buFont typeface="Arial"/>
              <a:buChar char="•"/>
            </a:pPr>
            <a:endParaRPr lang="en-US" sz="2400" dirty="0" smtClean="0">
              <a:solidFill>
                <a:srgbClr val="FFFFFF"/>
              </a:solidFill>
              <a:effectLst>
                <a:outerShdw blurRad="50800" dist="38100" dir="2700000">
                  <a:srgbClr val="000000">
                    <a:alpha val="43000"/>
                  </a:srgbClr>
                </a:outerShdw>
              </a:effectLst>
            </a:endParaRPr>
          </a:p>
          <a:p>
            <a:pPr marL="342900" indent="-342900">
              <a:buFont typeface="Arial"/>
              <a:buChar char="•"/>
            </a:pPr>
            <a:endParaRPr lang="en-US" sz="2400" dirty="0">
              <a:solidFill>
                <a:srgbClr val="FFFFFF"/>
              </a:solidFill>
              <a:effectLst>
                <a:outerShdw blurRad="50800" dist="38100" dir="2700000">
                  <a:srgbClr val="000000">
                    <a:alpha val="43000"/>
                  </a:srgbClr>
                </a:outerShdw>
              </a:effectLst>
            </a:endParaRPr>
          </a:p>
          <a:p>
            <a:pPr marL="342900" indent="-342900">
              <a:buFont typeface="Arial"/>
              <a:buChar char="•"/>
            </a:pPr>
            <a:endParaRPr lang="en-US" sz="2400" dirty="0" smtClean="0">
              <a:solidFill>
                <a:srgbClr val="FFFFFF"/>
              </a:solidFill>
              <a:effectLst>
                <a:outerShdw blurRad="50800" dist="38100" dir="2700000">
                  <a:srgbClr val="000000">
                    <a:alpha val="43000"/>
                  </a:srgbClr>
                </a:outerShdw>
              </a:effectLst>
            </a:endParaRPr>
          </a:p>
          <a:p>
            <a:pPr marL="457200" indent="-457200">
              <a:buFont typeface="Arial"/>
              <a:buChar char="•"/>
            </a:pPr>
            <a:endParaRPr lang="en-US" sz="3200" dirty="0">
              <a:solidFill>
                <a:srgbClr val="FFFFFF"/>
              </a:solidFill>
              <a:effectLst>
                <a:outerShdw blurRad="50800" dist="38100" dir="2700000">
                  <a:srgbClr val="000000">
                    <a:alpha val="43000"/>
                  </a:srgbClr>
                </a:outerShdw>
              </a:effectLst>
            </a:endParaRPr>
          </a:p>
          <a:p>
            <a:endParaRPr lang="en-US" sz="3200" dirty="0">
              <a:solidFill>
                <a:srgbClr val="FFFFFF"/>
              </a:solidFill>
              <a:effectLst>
                <a:outerShdw blurRad="50800" dist="38100" dir="2700000">
                  <a:srgbClr val="000000">
                    <a:alpha val="43000"/>
                  </a:srgbClr>
                </a:outerShdw>
              </a:effectLst>
            </a:endParaRPr>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pitch-bg-city-dark.png"/>
          <p:cNvPicPr>
            <a:picLocks noChangeAspect="1"/>
          </p:cNvPicPr>
          <p:nvPr/>
        </p:nvPicPr>
        <p:blipFill>
          <a:blip r:embed="rId3"/>
          <a:stretch>
            <a:fillRect/>
          </a:stretch>
        </p:blipFill>
        <p:spPr>
          <a:xfrm>
            <a:off x="4049" y="0"/>
            <a:ext cx="9135901" cy="6858000"/>
          </a:xfrm>
          <a:prstGeom prst="rect">
            <a:avLst/>
          </a:prstGeom>
        </p:spPr>
      </p:pic>
      <p:pic>
        <p:nvPicPr>
          <p:cNvPr id="10" name="Picture 9" descr="logo.png"/>
          <p:cNvPicPr>
            <a:picLocks noChangeAspect="1"/>
          </p:cNvPicPr>
          <p:nvPr/>
        </p:nvPicPr>
        <p:blipFill>
          <a:blip r:embed="rId4"/>
          <a:stretch>
            <a:fillRect/>
          </a:stretch>
        </p:blipFill>
        <p:spPr>
          <a:xfrm>
            <a:off x="7772400" y="152400"/>
            <a:ext cx="1168400" cy="361950"/>
          </a:xfrm>
          <a:prstGeom prst="rect">
            <a:avLst/>
          </a:prstGeom>
        </p:spPr>
      </p:pic>
      <p:cxnSp>
        <p:nvCxnSpPr>
          <p:cNvPr id="20" name="Straight Connector 19"/>
          <p:cNvCxnSpPr/>
          <p:nvPr/>
        </p:nvCxnSpPr>
        <p:spPr>
          <a:xfrm>
            <a:off x="304800" y="685800"/>
            <a:ext cx="8636000" cy="1588"/>
          </a:xfrm>
          <a:prstGeom prst="line">
            <a:avLst/>
          </a:prstGeom>
          <a:ln w="3175" cmpd="sng">
            <a:solidFill>
              <a:schemeClr val="bg1"/>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213360" y="29210"/>
            <a:ext cx="1992177" cy="615553"/>
          </a:xfrm>
          <a:prstGeom prst="rect">
            <a:avLst/>
          </a:prstGeom>
          <a:noFill/>
          <a:effectLst>
            <a:outerShdw blurRad="41275" dist="25400" dir="2700000" algn="tl" rotWithShape="0">
              <a:srgbClr val="000000">
                <a:alpha val="41000"/>
              </a:srgbClr>
            </a:outerShdw>
          </a:effectLst>
        </p:spPr>
        <p:txBody>
          <a:bodyPr wrap="none" rtlCol="0">
            <a:spAutoFit/>
          </a:bodyPr>
          <a:lstStyle/>
          <a:p>
            <a:r>
              <a:rPr lang="en-US" sz="3400" dirty="0" smtClean="0">
                <a:solidFill>
                  <a:schemeClr val="bg1"/>
                </a:solidFill>
              </a:rPr>
              <a:t>The TEAM</a:t>
            </a:r>
            <a:endParaRPr lang="en-US" sz="3400" dirty="0">
              <a:solidFill>
                <a:schemeClr val="bg1"/>
              </a:solidFill>
            </a:endParaRPr>
          </a:p>
        </p:txBody>
      </p:sp>
      <p:sp>
        <p:nvSpPr>
          <p:cNvPr id="16" name="TextBox 15"/>
          <p:cNvSpPr txBox="1"/>
          <p:nvPr/>
        </p:nvSpPr>
        <p:spPr>
          <a:xfrm>
            <a:off x="251520" y="692696"/>
            <a:ext cx="2911085" cy="2677656"/>
          </a:xfrm>
          <a:prstGeom prst="rect">
            <a:avLst/>
          </a:prstGeom>
          <a:noFill/>
        </p:spPr>
        <p:txBody>
          <a:bodyPr wrap="square" rtlCol="0">
            <a:spAutoFit/>
          </a:bodyPr>
          <a:lstStyle/>
          <a:p>
            <a:r>
              <a:rPr lang="en-US" sz="2400" b="1" dirty="0" smtClean="0">
                <a:solidFill>
                  <a:srgbClr val="FFFFFF"/>
                </a:solidFill>
                <a:effectLst>
                  <a:outerShdw blurRad="50800" dist="38100" dir="2700000">
                    <a:srgbClr val="000000">
                      <a:alpha val="43000"/>
                    </a:srgbClr>
                  </a:outerShdw>
                </a:effectLst>
              </a:rPr>
              <a:t>Robert </a:t>
            </a:r>
            <a:r>
              <a:rPr lang="en-US" sz="2400" b="1" dirty="0" err="1" smtClean="0">
                <a:solidFill>
                  <a:srgbClr val="FFFFFF"/>
                </a:solidFill>
                <a:effectLst>
                  <a:outerShdw blurRad="50800" dist="38100" dir="2700000">
                    <a:srgbClr val="000000">
                      <a:alpha val="43000"/>
                    </a:srgbClr>
                  </a:outerShdw>
                </a:effectLst>
              </a:rPr>
              <a:t>Platek</a:t>
            </a:r>
            <a:r>
              <a:rPr lang="en-US" sz="2400" b="1" dirty="0" smtClean="0">
                <a:solidFill>
                  <a:srgbClr val="FFFFFF"/>
                </a:solidFill>
                <a:effectLst>
                  <a:outerShdw blurRad="50800" dist="38100" dir="2700000">
                    <a:srgbClr val="000000">
                      <a:alpha val="43000"/>
                    </a:srgbClr>
                  </a:outerShdw>
                </a:effectLst>
              </a:rPr>
              <a:t> (CEO) </a:t>
            </a:r>
          </a:p>
          <a:p>
            <a:endParaRPr lang="en-US" sz="2400" b="1" dirty="0" smtClean="0">
              <a:solidFill>
                <a:srgbClr val="FFFFFF"/>
              </a:solidFill>
              <a:effectLst>
                <a:outerShdw blurRad="50800" dist="38100" dir="2700000">
                  <a:srgbClr val="000000">
                    <a:alpha val="43000"/>
                  </a:srgbClr>
                </a:outerShdw>
              </a:effectLst>
            </a:endParaRPr>
          </a:p>
          <a:p>
            <a:r>
              <a:rPr lang="en-US" sz="2400" b="1" dirty="0" smtClean="0">
                <a:solidFill>
                  <a:srgbClr val="FFFFFF"/>
                </a:solidFill>
                <a:effectLst>
                  <a:outerShdw blurRad="50800" dist="38100" dir="2700000">
                    <a:srgbClr val="000000">
                      <a:alpha val="43000"/>
                    </a:srgbClr>
                  </a:outerShdw>
                </a:effectLst>
              </a:rPr>
              <a:t>Marc Carignan (CTO)</a:t>
            </a:r>
          </a:p>
          <a:p>
            <a:endParaRPr lang="en-US" sz="2400" b="1" dirty="0" smtClean="0">
              <a:solidFill>
                <a:srgbClr val="FFFFFF"/>
              </a:solidFill>
              <a:effectLst>
                <a:outerShdw blurRad="50800" dist="38100" dir="2700000">
                  <a:srgbClr val="000000">
                    <a:alpha val="43000"/>
                  </a:srgbClr>
                </a:outerShdw>
              </a:effectLst>
            </a:endParaRPr>
          </a:p>
          <a:p>
            <a:r>
              <a:rPr lang="en-US" sz="2400" b="1" dirty="0" err="1" smtClean="0">
                <a:solidFill>
                  <a:srgbClr val="FFFFFF"/>
                </a:solidFill>
                <a:effectLst>
                  <a:outerShdw blurRad="50800" dist="38100" dir="2700000">
                    <a:srgbClr val="000000">
                      <a:alpha val="43000"/>
                    </a:srgbClr>
                  </a:outerShdw>
                </a:effectLst>
              </a:rPr>
              <a:t>Vlad</a:t>
            </a:r>
            <a:r>
              <a:rPr lang="en-US" sz="2400" b="1" dirty="0" smtClean="0">
                <a:solidFill>
                  <a:srgbClr val="FFFFFF"/>
                </a:solidFill>
                <a:effectLst>
                  <a:outerShdw blurRad="50800" dist="38100" dir="2700000">
                    <a:srgbClr val="000000">
                      <a:alpha val="43000"/>
                    </a:srgbClr>
                  </a:outerShdw>
                </a:effectLst>
              </a:rPr>
              <a:t> </a:t>
            </a:r>
            <a:r>
              <a:rPr lang="en-US" sz="2400" b="1" dirty="0" err="1" smtClean="0">
                <a:solidFill>
                  <a:srgbClr val="FFFFFF"/>
                </a:solidFill>
                <a:effectLst>
                  <a:outerShdw blurRad="50800" dist="38100" dir="2700000">
                    <a:srgbClr val="000000">
                      <a:alpha val="43000"/>
                    </a:srgbClr>
                  </a:outerShdw>
                </a:effectLst>
              </a:rPr>
              <a:t>Platek</a:t>
            </a:r>
            <a:r>
              <a:rPr lang="en-US" sz="2400" b="1" dirty="0" smtClean="0">
                <a:solidFill>
                  <a:srgbClr val="FFFFFF"/>
                </a:solidFill>
                <a:effectLst>
                  <a:outerShdw blurRad="50800" dist="38100" dir="2700000">
                    <a:srgbClr val="000000">
                      <a:alpha val="43000"/>
                    </a:srgbClr>
                  </a:outerShdw>
                </a:effectLst>
              </a:rPr>
              <a:t> (COO)</a:t>
            </a:r>
          </a:p>
          <a:p>
            <a:endParaRPr lang="en-US" sz="2400" b="1" dirty="0" smtClean="0">
              <a:solidFill>
                <a:srgbClr val="FFFFFF"/>
              </a:solidFill>
              <a:effectLst>
                <a:outerShdw blurRad="50800" dist="38100" dir="2700000">
                  <a:srgbClr val="000000">
                    <a:alpha val="43000"/>
                  </a:srgbClr>
                </a:outerShdw>
              </a:effectLst>
            </a:endParaRPr>
          </a:p>
          <a:p>
            <a:r>
              <a:rPr lang="en-US" sz="2400" b="1" dirty="0" smtClean="0">
                <a:solidFill>
                  <a:srgbClr val="FFFFFF"/>
                </a:solidFill>
                <a:effectLst>
                  <a:outerShdw blurRad="50800" dist="38100" dir="2700000">
                    <a:srgbClr val="000000">
                      <a:alpha val="43000"/>
                    </a:srgbClr>
                  </a:outerShdw>
                </a:effectLst>
              </a:rPr>
              <a:t>Salman Habib (CFO)</a:t>
            </a:r>
          </a:p>
        </p:txBody>
      </p:sp>
      <p:sp>
        <p:nvSpPr>
          <p:cNvPr id="24" name="Rectangle 23"/>
          <p:cNvSpPr/>
          <p:nvPr/>
        </p:nvSpPr>
        <p:spPr>
          <a:xfrm>
            <a:off x="4049" y="4600630"/>
            <a:ext cx="9123540" cy="2284754"/>
          </a:xfrm>
          <a:prstGeom prst="rect">
            <a:avLst/>
          </a:prstGeom>
          <a:gradFill flip="none" rotWithShape="1">
            <a:gsLst>
              <a:gs pos="0">
                <a:srgbClr val="244F79"/>
              </a:gs>
              <a:gs pos="100000">
                <a:schemeClr val="tx2">
                  <a:lumMod val="50000"/>
                </a:schemeClr>
              </a:gs>
            </a:gsLst>
            <a:lin ang="564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3131840" y="620688"/>
            <a:ext cx="6025480" cy="6494085"/>
          </a:xfrm>
          <a:prstGeom prst="rect">
            <a:avLst/>
          </a:prstGeom>
          <a:noFill/>
        </p:spPr>
        <p:txBody>
          <a:bodyPr wrap="square" rtlCol="0">
            <a:spAutoFit/>
          </a:bodyPr>
          <a:lstStyle/>
          <a:p>
            <a:r>
              <a:rPr lang="en-US" sz="2400" b="1" dirty="0" smtClean="0">
                <a:solidFill>
                  <a:srgbClr val="FFFFFF"/>
                </a:solidFill>
                <a:effectLst>
                  <a:outerShdw blurRad="50800" dist="38100" dir="2700000">
                    <a:srgbClr val="000000">
                      <a:alpha val="43000"/>
                    </a:srgbClr>
                  </a:outerShdw>
                </a:effectLst>
              </a:rPr>
              <a:t>Co-Founder Experience</a:t>
            </a:r>
          </a:p>
          <a:p>
            <a:pPr marL="342900" indent="-342900">
              <a:buFont typeface="Arial"/>
              <a:buChar char="•"/>
            </a:pPr>
            <a:r>
              <a:rPr lang="en-US" sz="2000" b="1" u="sng" dirty="0" smtClean="0">
                <a:solidFill>
                  <a:srgbClr val="FFFFFF"/>
                </a:solidFill>
                <a:effectLst>
                  <a:outerShdw blurRad="50800" dist="38100" dir="2700000">
                    <a:srgbClr val="000000">
                      <a:alpha val="43000"/>
                    </a:srgbClr>
                  </a:outerShdw>
                </a:effectLst>
              </a:rPr>
              <a:t>Background:</a:t>
            </a:r>
            <a:r>
              <a:rPr lang="en-US" sz="2000" dirty="0" smtClean="0">
                <a:solidFill>
                  <a:srgbClr val="FFFFFF"/>
                </a:solidFill>
                <a:effectLst>
                  <a:outerShdw blurRad="50800" dist="38100" dir="2700000">
                    <a:srgbClr val="000000">
                      <a:alpha val="43000"/>
                    </a:srgbClr>
                  </a:outerShdw>
                </a:effectLst>
              </a:rPr>
              <a:t> </a:t>
            </a:r>
          </a:p>
          <a:p>
            <a:pPr marL="800100" lvl="1" indent="-342900">
              <a:buFont typeface="Arial"/>
              <a:buChar char="•"/>
            </a:pPr>
            <a:r>
              <a:rPr lang="en-US" sz="2000" dirty="0" smtClean="0">
                <a:solidFill>
                  <a:srgbClr val="FFFFFF"/>
                </a:solidFill>
                <a:effectLst>
                  <a:outerShdw blurRad="50800" dist="38100" dir="2700000">
                    <a:srgbClr val="000000">
                      <a:alpha val="43000"/>
                    </a:srgbClr>
                  </a:outerShdw>
                </a:effectLst>
              </a:rPr>
              <a:t>Computer Eng - 20 years software/hardware.</a:t>
            </a:r>
          </a:p>
          <a:p>
            <a:pPr marL="800100" lvl="1" indent="-342900">
              <a:buFont typeface="Arial"/>
              <a:buChar char="•"/>
            </a:pPr>
            <a:r>
              <a:rPr lang="en-US" sz="2000" dirty="0" smtClean="0">
                <a:solidFill>
                  <a:srgbClr val="FFFFFF"/>
                </a:solidFill>
                <a:effectLst>
                  <a:outerShdw blurRad="50800" dist="38100" dir="2700000">
                    <a:srgbClr val="000000">
                      <a:alpha val="43000"/>
                    </a:srgbClr>
                  </a:outerShdw>
                </a:effectLst>
              </a:rPr>
              <a:t>Computer Science 20 years.</a:t>
            </a:r>
          </a:p>
          <a:p>
            <a:pPr marL="800100" lvl="1" indent="-342900">
              <a:buFont typeface="Arial"/>
              <a:buChar char="•"/>
            </a:pPr>
            <a:r>
              <a:rPr lang="en-US" sz="2000" dirty="0" smtClean="0">
                <a:solidFill>
                  <a:srgbClr val="FFFFFF"/>
                </a:solidFill>
                <a:effectLst>
                  <a:outerShdw blurRad="50800" dist="38100" dir="2700000">
                    <a:srgbClr val="000000">
                      <a:alpha val="43000"/>
                    </a:srgbClr>
                  </a:outerShdw>
                </a:effectLst>
              </a:rPr>
              <a:t>Electrical Eng. MBA 40 years.</a:t>
            </a:r>
          </a:p>
          <a:p>
            <a:pPr marL="800100" lvl="1" indent="-342900">
              <a:buFont typeface="Arial"/>
              <a:buChar char="•"/>
            </a:pPr>
            <a:r>
              <a:rPr lang="en-US" sz="2000" dirty="0" smtClean="0">
                <a:solidFill>
                  <a:srgbClr val="FFFFFF"/>
                </a:solidFill>
                <a:effectLst>
                  <a:outerShdw blurRad="50800" dist="38100" dir="2700000">
                    <a:srgbClr val="000000">
                      <a:alpha val="43000"/>
                    </a:srgbClr>
                  </a:outerShdw>
                </a:effectLst>
              </a:rPr>
              <a:t>Commerce and Finance 5 years.</a:t>
            </a:r>
          </a:p>
          <a:p>
            <a:pPr marL="342900" indent="-342900">
              <a:buFont typeface="Arial"/>
              <a:buChar char="•"/>
            </a:pPr>
            <a:r>
              <a:rPr lang="en-US" sz="2000" b="1" u="sng" dirty="0" smtClean="0">
                <a:solidFill>
                  <a:srgbClr val="FFFFFF"/>
                </a:solidFill>
                <a:effectLst>
                  <a:outerShdw blurRad="50800" dist="38100" dir="2700000">
                    <a:srgbClr val="000000">
                      <a:alpha val="43000"/>
                    </a:srgbClr>
                  </a:outerShdw>
                </a:effectLst>
              </a:rPr>
              <a:t>Specialist: </a:t>
            </a:r>
          </a:p>
          <a:p>
            <a:pPr marL="800100" lvl="1" indent="-342900">
              <a:buFont typeface="Arial"/>
              <a:buChar char="•"/>
            </a:pPr>
            <a:r>
              <a:rPr lang="en-US" sz="2000" dirty="0" smtClean="0">
                <a:solidFill>
                  <a:srgbClr val="FFFFFF"/>
                </a:solidFill>
                <a:effectLst>
                  <a:outerShdw blurRad="50800" dist="38100" dir="2700000">
                    <a:srgbClr val="000000">
                      <a:alpha val="43000"/>
                    </a:srgbClr>
                  </a:outerShdw>
                </a:effectLst>
              </a:rPr>
              <a:t>Database technology (DB2) developer at IBM</a:t>
            </a:r>
            <a:endParaRPr lang="en-US" sz="2000" dirty="0">
              <a:solidFill>
                <a:srgbClr val="FFFFFF"/>
              </a:solidFill>
              <a:effectLst>
                <a:outerShdw blurRad="50800" dist="38100" dir="2700000">
                  <a:srgbClr val="000000">
                    <a:alpha val="43000"/>
                  </a:srgbClr>
                </a:outerShdw>
              </a:effectLst>
            </a:endParaRPr>
          </a:p>
          <a:p>
            <a:pPr marL="800100" lvl="1" indent="-342900">
              <a:buFont typeface="Arial"/>
              <a:buChar char="•"/>
            </a:pPr>
            <a:r>
              <a:rPr lang="en-US" sz="2000" dirty="0" smtClean="0">
                <a:solidFill>
                  <a:srgbClr val="FFFFFF"/>
                </a:solidFill>
                <a:effectLst>
                  <a:outerShdw blurRad="50800" dist="38100" dir="2700000">
                    <a:srgbClr val="000000">
                      <a:alpha val="43000"/>
                    </a:srgbClr>
                  </a:outerShdw>
                </a:effectLst>
              </a:rPr>
              <a:t>Cloud software and applications</a:t>
            </a:r>
          </a:p>
          <a:p>
            <a:pPr marL="800100" lvl="1" indent="-342900">
              <a:buFont typeface="Arial"/>
              <a:buChar char="•"/>
            </a:pPr>
            <a:r>
              <a:rPr lang="en-US" sz="2000" dirty="0" smtClean="0">
                <a:solidFill>
                  <a:srgbClr val="FFFFFF"/>
                </a:solidFill>
                <a:effectLst>
                  <a:outerShdw blurRad="50800" dist="38100" dir="2700000">
                    <a:srgbClr val="000000">
                      <a:alpha val="43000"/>
                    </a:srgbClr>
                  </a:outerShdw>
                </a:effectLst>
              </a:rPr>
              <a:t>Building Electrical/Mechanical/HVAC systems </a:t>
            </a:r>
          </a:p>
          <a:p>
            <a:pPr marL="800100" lvl="1" indent="-342900">
              <a:buFont typeface="Arial"/>
              <a:buChar char="•"/>
            </a:pPr>
            <a:r>
              <a:rPr lang="en-US" sz="2000" dirty="0" smtClean="0">
                <a:solidFill>
                  <a:srgbClr val="FFFFFF"/>
                </a:solidFill>
                <a:effectLst>
                  <a:outerShdw blurRad="50800" dist="38100" dir="2700000">
                    <a:srgbClr val="000000">
                      <a:alpha val="43000"/>
                    </a:srgbClr>
                  </a:outerShdw>
                </a:effectLst>
              </a:rPr>
              <a:t>Strategic Partnerships, Digital Media </a:t>
            </a:r>
          </a:p>
          <a:p>
            <a:pPr marL="342900" indent="-342900">
              <a:buFont typeface="Arial"/>
              <a:buChar char="•"/>
            </a:pPr>
            <a:r>
              <a:rPr lang="en-US" sz="2000" b="1" u="sng" dirty="0" smtClean="0">
                <a:solidFill>
                  <a:srgbClr val="FFFFFF"/>
                </a:solidFill>
                <a:effectLst>
                  <a:outerShdw blurRad="50800" dist="38100" dir="2700000">
                    <a:srgbClr val="000000">
                      <a:alpha val="43000"/>
                    </a:srgbClr>
                  </a:outerShdw>
                </a:effectLst>
              </a:rPr>
              <a:t>Experience:</a:t>
            </a:r>
            <a:r>
              <a:rPr lang="en-US" sz="2000" dirty="0">
                <a:solidFill>
                  <a:srgbClr val="FFFFFF"/>
                </a:solidFill>
                <a:effectLst>
                  <a:outerShdw blurRad="50800" dist="38100" dir="2700000">
                    <a:srgbClr val="000000">
                      <a:alpha val="43000"/>
                    </a:srgbClr>
                  </a:outerShdw>
                </a:effectLst>
              </a:rPr>
              <a:t> </a:t>
            </a:r>
            <a:endParaRPr lang="en-US" sz="2000" dirty="0" smtClean="0">
              <a:solidFill>
                <a:srgbClr val="FFFFFF"/>
              </a:solidFill>
              <a:effectLst>
                <a:outerShdw blurRad="50800" dist="38100" dir="2700000">
                  <a:srgbClr val="000000">
                    <a:alpha val="43000"/>
                  </a:srgbClr>
                </a:outerShdw>
              </a:effectLst>
            </a:endParaRPr>
          </a:p>
          <a:p>
            <a:pPr marL="800100" lvl="1" indent="-342900">
              <a:buFont typeface="Arial"/>
              <a:buChar char="•"/>
            </a:pPr>
            <a:r>
              <a:rPr lang="en-US" sz="2000" dirty="0" smtClean="0">
                <a:solidFill>
                  <a:srgbClr val="FFFFFF"/>
                </a:solidFill>
                <a:effectLst>
                  <a:outerShdw blurRad="50800" dist="38100" dir="2700000">
                    <a:srgbClr val="000000">
                      <a:alpha val="43000"/>
                    </a:srgbClr>
                  </a:outerShdw>
                </a:effectLst>
              </a:rPr>
              <a:t>Owner/Business Development at Social Wire </a:t>
            </a:r>
            <a:r>
              <a:rPr lang="en-US" sz="2000" dirty="0" err="1" smtClean="0">
                <a:solidFill>
                  <a:srgbClr val="FFFFFF"/>
                </a:solidFill>
                <a:effectLst>
                  <a:outerShdw blurRad="50800" dist="38100" dir="2700000">
                    <a:srgbClr val="000000">
                      <a:alpha val="43000"/>
                    </a:srgbClr>
                  </a:outerShdw>
                </a:effectLst>
              </a:rPr>
              <a:t>Inc</a:t>
            </a:r>
            <a:endParaRPr lang="en-US" sz="2000" dirty="0">
              <a:solidFill>
                <a:srgbClr val="FFFFFF"/>
              </a:solidFill>
              <a:effectLst>
                <a:outerShdw blurRad="50800" dist="38100" dir="2700000">
                  <a:srgbClr val="000000">
                    <a:alpha val="43000"/>
                  </a:srgbClr>
                </a:outerShdw>
              </a:effectLst>
            </a:endParaRPr>
          </a:p>
          <a:p>
            <a:pPr marL="800100" lvl="1" indent="-342900">
              <a:buFont typeface="Arial"/>
              <a:buChar char="•"/>
            </a:pPr>
            <a:r>
              <a:rPr lang="en-US" sz="2000" dirty="0" smtClean="0">
                <a:solidFill>
                  <a:srgbClr val="FFFFFF"/>
                </a:solidFill>
                <a:effectLst>
                  <a:outerShdw blurRad="50800" dist="38100" dir="2700000">
                    <a:srgbClr val="000000">
                      <a:alpha val="43000"/>
                    </a:srgbClr>
                  </a:outerShdw>
                </a:effectLst>
              </a:rPr>
              <a:t>Co-Founder/CEO at Jobdeals Inc. (</a:t>
            </a:r>
            <a:r>
              <a:rPr lang="en-US" sz="2000" dirty="0" err="1" smtClean="0">
                <a:solidFill>
                  <a:srgbClr val="FFFFFF"/>
                </a:solidFill>
                <a:effectLst>
                  <a:outerShdw blurRad="50800" dist="38100" dir="2700000">
                    <a:srgbClr val="000000">
                      <a:alpha val="43000"/>
                    </a:srgbClr>
                  </a:outerShdw>
                </a:effectLst>
              </a:rPr>
              <a:t>Jobdeals.com</a:t>
            </a:r>
            <a:r>
              <a:rPr lang="en-US" sz="2000" dirty="0" smtClean="0">
                <a:solidFill>
                  <a:srgbClr val="FFFFFF"/>
                </a:solidFill>
                <a:effectLst>
                  <a:outerShdw blurRad="50800" dist="38100" dir="2700000">
                    <a:srgbClr val="000000">
                      <a:alpha val="43000"/>
                    </a:srgbClr>
                  </a:outerShdw>
                </a:effectLst>
              </a:rPr>
              <a:t>)</a:t>
            </a:r>
          </a:p>
          <a:p>
            <a:pPr marL="800100" lvl="1" indent="-342900">
              <a:buFont typeface="Arial"/>
              <a:buChar char="•"/>
            </a:pPr>
            <a:r>
              <a:rPr lang="en-US" sz="2000" dirty="0">
                <a:solidFill>
                  <a:srgbClr val="FFFFFF"/>
                </a:solidFill>
                <a:effectLst>
                  <a:outerShdw blurRad="50800" dist="38100" dir="2700000">
                    <a:srgbClr val="000000">
                      <a:alpha val="43000"/>
                    </a:srgbClr>
                  </a:outerShdw>
                </a:effectLst>
              </a:rPr>
              <a:t>Chief Tech Architect (1</a:t>
            </a:r>
            <a:r>
              <a:rPr lang="en-US" sz="2000" baseline="30000" dirty="0">
                <a:solidFill>
                  <a:srgbClr val="FFFFFF"/>
                </a:solidFill>
                <a:effectLst>
                  <a:outerShdw blurRad="50800" dist="38100" dir="2700000">
                    <a:srgbClr val="000000">
                      <a:alpha val="43000"/>
                    </a:srgbClr>
                  </a:outerShdw>
                </a:effectLst>
              </a:rPr>
              <a:t>st</a:t>
            </a:r>
            <a:r>
              <a:rPr lang="en-US" sz="2000" dirty="0">
                <a:solidFill>
                  <a:srgbClr val="FFFFFF"/>
                </a:solidFill>
                <a:effectLst>
                  <a:outerShdw blurRad="50800" dist="38100" dir="2700000">
                    <a:srgbClr val="000000">
                      <a:alpha val="43000"/>
                    </a:srgbClr>
                  </a:outerShdw>
                </a:effectLst>
              </a:rPr>
              <a:t> employee) at </a:t>
            </a:r>
            <a:r>
              <a:rPr lang="en-US" sz="2000" dirty="0" err="1">
                <a:solidFill>
                  <a:srgbClr val="FFFFFF"/>
                </a:solidFill>
                <a:effectLst>
                  <a:outerShdw blurRad="50800" dist="38100" dir="2700000">
                    <a:srgbClr val="000000">
                      <a:alpha val="43000"/>
                    </a:srgbClr>
                  </a:outerShdw>
                </a:effectLst>
              </a:rPr>
              <a:t>Xprima</a:t>
            </a:r>
            <a:r>
              <a:rPr lang="en-US" sz="2000" dirty="0">
                <a:solidFill>
                  <a:srgbClr val="FFFFFF"/>
                </a:solidFill>
                <a:effectLst>
                  <a:outerShdw blurRad="50800" dist="38100" dir="2700000">
                    <a:srgbClr val="000000">
                      <a:alpha val="43000"/>
                    </a:srgbClr>
                  </a:outerShdw>
                </a:effectLst>
              </a:rPr>
              <a:t> </a:t>
            </a:r>
            <a:r>
              <a:rPr lang="en-US" sz="2000" dirty="0" err="1">
                <a:solidFill>
                  <a:srgbClr val="FFFFFF"/>
                </a:solidFill>
                <a:effectLst>
                  <a:outerShdw blurRad="50800" dist="38100" dir="2700000">
                    <a:srgbClr val="000000">
                      <a:alpha val="43000"/>
                    </a:srgbClr>
                  </a:outerShdw>
                </a:effectLst>
              </a:rPr>
              <a:t>Inc</a:t>
            </a:r>
            <a:r>
              <a:rPr lang="en-US" sz="2000" dirty="0">
                <a:solidFill>
                  <a:srgbClr val="FFFFFF"/>
                </a:solidFill>
                <a:effectLst>
                  <a:outerShdw blurRad="50800" dist="38100" dir="2700000">
                    <a:srgbClr val="000000">
                      <a:alpha val="43000"/>
                    </a:srgbClr>
                  </a:outerShdw>
                </a:effectLst>
              </a:rPr>
              <a:t> (Auto123.com)</a:t>
            </a:r>
          </a:p>
          <a:p>
            <a:pPr marL="800100" lvl="1" indent="-342900">
              <a:buFont typeface="Arial"/>
              <a:buChar char="•"/>
            </a:pPr>
            <a:r>
              <a:rPr lang="en-US" sz="2000" dirty="0" smtClean="0">
                <a:solidFill>
                  <a:srgbClr val="FFFFFF"/>
                </a:solidFill>
                <a:effectLst>
                  <a:outerShdw blurRad="50800" dist="38100" dir="2700000">
                    <a:srgbClr val="000000">
                      <a:alpha val="43000"/>
                    </a:srgbClr>
                  </a:outerShdw>
                </a:effectLst>
              </a:rPr>
              <a:t>Head Chief Engineer at RBC</a:t>
            </a:r>
          </a:p>
          <a:p>
            <a:pPr marL="800100" lvl="1" indent="-342900">
              <a:buFont typeface="Arial"/>
              <a:buChar char="•"/>
            </a:pPr>
            <a:r>
              <a:rPr lang="en-US" sz="2000" dirty="0">
                <a:solidFill>
                  <a:srgbClr val="FFFFFF"/>
                </a:solidFill>
                <a:effectLst>
                  <a:outerShdw blurRad="50800" dist="38100" dir="2700000">
                    <a:srgbClr val="000000">
                      <a:alpha val="43000"/>
                    </a:srgbClr>
                  </a:outerShdw>
                </a:effectLst>
              </a:rPr>
              <a:t>CFO/Business Development at Tapgage</a:t>
            </a:r>
          </a:p>
          <a:p>
            <a:pPr marL="800100" lvl="1" indent="-342900">
              <a:buFont typeface="Arial"/>
              <a:buChar char="•"/>
            </a:pPr>
            <a:r>
              <a:rPr lang="en-US" sz="2000" dirty="0">
                <a:solidFill>
                  <a:srgbClr val="FFFFFF"/>
                </a:solidFill>
                <a:effectLst>
                  <a:outerShdw blurRad="50800" dist="38100" dir="2700000">
                    <a:srgbClr val="000000">
                      <a:alpha val="43000"/>
                    </a:srgbClr>
                  </a:outerShdw>
                </a:effectLst>
              </a:rPr>
              <a:t>Digital media consultant for 5 </a:t>
            </a:r>
            <a:r>
              <a:rPr lang="en-US" sz="2000" dirty="0" smtClean="0">
                <a:solidFill>
                  <a:srgbClr val="FFFFFF"/>
                </a:solidFill>
                <a:effectLst>
                  <a:outerShdw blurRad="50800" dist="38100" dir="2700000">
                    <a:srgbClr val="000000">
                      <a:alpha val="43000"/>
                    </a:srgbClr>
                  </a:outerShdw>
                </a:effectLst>
              </a:rPr>
              <a:t>years</a:t>
            </a:r>
          </a:p>
          <a:p>
            <a:pPr lvl="1"/>
            <a:endParaRPr lang="en-US" dirty="0">
              <a:solidFill>
                <a:srgbClr val="FFFFFF"/>
              </a:solidFill>
              <a:effectLst>
                <a:outerShdw blurRad="50800" dist="38100" dir="2700000">
                  <a:srgbClr val="000000">
                    <a:alpha val="43000"/>
                  </a:srgbClr>
                </a:outerShdw>
              </a:effectLst>
            </a:endParaRPr>
          </a:p>
          <a:p>
            <a:pPr lvl="1"/>
            <a:endParaRPr lang="en-US" dirty="0">
              <a:solidFill>
                <a:srgbClr val="FFFFFF"/>
              </a:solidFill>
              <a:effectLst>
                <a:outerShdw blurRad="50800" dist="38100" dir="2700000">
                  <a:srgbClr val="000000">
                    <a:alpha val="43000"/>
                  </a:srgbClr>
                </a:outerShdw>
              </a:effectLst>
            </a:endParaRPr>
          </a:p>
        </p:txBody>
      </p:sp>
      <p:pic>
        <p:nvPicPr>
          <p:cNvPr id="9" name="Picture 8"/>
          <p:cNvPicPr>
            <a:picLocks noChangeAspect="1"/>
          </p:cNvPicPr>
          <p:nvPr/>
        </p:nvPicPr>
        <p:blipFill>
          <a:blip r:embed="rId5"/>
          <a:stretch>
            <a:fillRect/>
          </a:stretch>
        </p:blipFill>
        <p:spPr>
          <a:xfrm>
            <a:off x="469620" y="3762757"/>
            <a:ext cx="622563" cy="896491"/>
          </a:xfrm>
          <a:prstGeom prst="rect">
            <a:avLst/>
          </a:prstGeom>
        </p:spPr>
      </p:pic>
      <p:pic>
        <p:nvPicPr>
          <p:cNvPr id="11" name="Picture 10"/>
          <p:cNvPicPr>
            <a:picLocks noChangeAspect="1"/>
          </p:cNvPicPr>
          <p:nvPr/>
        </p:nvPicPr>
        <p:blipFill>
          <a:blip r:embed="rId6"/>
          <a:stretch>
            <a:fillRect/>
          </a:stretch>
        </p:blipFill>
        <p:spPr>
          <a:xfrm>
            <a:off x="1403648" y="3762757"/>
            <a:ext cx="647896" cy="932971"/>
          </a:xfrm>
          <a:prstGeom prst="rect">
            <a:avLst/>
          </a:prstGeom>
        </p:spPr>
      </p:pic>
      <p:pic>
        <p:nvPicPr>
          <p:cNvPr id="12" name="Picture 11"/>
          <p:cNvPicPr>
            <a:picLocks noChangeAspect="1"/>
          </p:cNvPicPr>
          <p:nvPr/>
        </p:nvPicPr>
        <p:blipFill>
          <a:blip r:embed="rId7"/>
          <a:stretch>
            <a:fillRect/>
          </a:stretch>
        </p:blipFill>
        <p:spPr>
          <a:xfrm>
            <a:off x="469620" y="4935460"/>
            <a:ext cx="661272" cy="941812"/>
          </a:xfrm>
          <a:prstGeom prst="rect">
            <a:avLst/>
          </a:prstGeom>
        </p:spPr>
      </p:pic>
      <p:pic>
        <p:nvPicPr>
          <p:cNvPr id="13" name="Picture 12"/>
          <p:cNvPicPr>
            <a:picLocks noChangeAspect="1"/>
          </p:cNvPicPr>
          <p:nvPr/>
        </p:nvPicPr>
        <p:blipFill>
          <a:blip r:embed="rId8"/>
          <a:stretch>
            <a:fillRect/>
          </a:stretch>
        </p:blipFill>
        <p:spPr>
          <a:xfrm>
            <a:off x="1405059" y="4941168"/>
            <a:ext cx="661272" cy="95223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itch-bg-city-dark.png"/>
          <p:cNvPicPr>
            <a:picLocks noChangeAspect="1"/>
          </p:cNvPicPr>
          <p:nvPr/>
        </p:nvPicPr>
        <p:blipFill>
          <a:blip r:embed="rId3"/>
          <a:stretch>
            <a:fillRect/>
          </a:stretch>
        </p:blipFill>
        <p:spPr>
          <a:xfrm>
            <a:off x="4049" y="-44624"/>
            <a:ext cx="9135901" cy="6858000"/>
          </a:xfrm>
          <a:prstGeom prst="rect">
            <a:avLst/>
          </a:prstGeom>
        </p:spPr>
      </p:pic>
      <p:pic>
        <p:nvPicPr>
          <p:cNvPr id="10" name="Picture 9" descr="logo.png"/>
          <p:cNvPicPr>
            <a:picLocks noChangeAspect="1"/>
          </p:cNvPicPr>
          <p:nvPr/>
        </p:nvPicPr>
        <p:blipFill>
          <a:blip r:embed="rId4"/>
          <a:stretch>
            <a:fillRect/>
          </a:stretch>
        </p:blipFill>
        <p:spPr>
          <a:xfrm>
            <a:off x="7772400" y="152400"/>
            <a:ext cx="1168400" cy="361950"/>
          </a:xfrm>
          <a:prstGeom prst="rect">
            <a:avLst/>
          </a:prstGeom>
        </p:spPr>
      </p:pic>
      <p:cxnSp>
        <p:nvCxnSpPr>
          <p:cNvPr id="20" name="Straight Connector 19"/>
          <p:cNvCxnSpPr/>
          <p:nvPr/>
        </p:nvCxnSpPr>
        <p:spPr>
          <a:xfrm>
            <a:off x="304800" y="685800"/>
            <a:ext cx="8636000" cy="1588"/>
          </a:xfrm>
          <a:prstGeom prst="line">
            <a:avLst/>
          </a:prstGeom>
          <a:ln w="3175" cmpd="sng">
            <a:solidFill>
              <a:schemeClr val="bg1"/>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213360" y="29210"/>
            <a:ext cx="3601692" cy="615553"/>
          </a:xfrm>
          <a:prstGeom prst="rect">
            <a:avLst/>
          </a:prstGeom>
          <a:noFill/>
          <a:effectLst>
            <a:outerShdw blurRad="41275" dist="25400" dir="2700000" algn="tl" rotWithShape="0">
              <a:srgbClr val="000000">
                <a:alpha val="41000"/>
              </a:srgbClr>
            </a:outerShdw>
          </a:effectLst>
        </p:spPr>
        <p:txBody>
          <a:bodyPr wrap="none" rtlCol="0">
            <a:spAutoFit/>
          </a:bodyPr>
          <a:lstStyle/>
          <a:p>
            <a:r>
              <a:rPr lang="en-US" sz="3400" dirty="0" smtClean="0">
                <a:solidFill>
                  <a:srgbClr val="FFFFFF"/>
                </a:solidFill>
              </a:rPr>
              <a:t>Unique Technology</a:t>
            </a:r>
          </a:p>
        </p:txBody>
      </p:sp>
      <p:sp>
        <p:nvSpPr>
          <p:cNvPr id="8" name="Rectangle 7"/>
          <p:cNvSpPr/>
          <p:nvPr/>
        </p:nvSpPr>
        <p:spPr>
          <a:xfrm>
            <a:off x="4049" y="4573246"/>
            <a:ext cx="9248471" cy="2284754"/>
          </a:xfrm>
          <a:prstGeom prst="rect">
            <a:avLst/>
          </a:prstGeom>
          <a:gradFill flip="none" rotWithShape="1">
            <a:gsLst>
              <a:gs pos="0">
                <a:srgbClr val="244F79"/>
              </a:gs>
              <a:gs pos="100000">
                <a:schemeClr val="tx2">
                  <a:lumMod val="50000"/>
                </a:schemeClr>
              </a:gs>
            </a:gsLst>
            <a:lin ang="564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79512" y="807720"/>
            <a:ext cx="8960438" cy="5447645"/>
          </a:xfrm>
          <a:prstGeom prst="rect">
            <a:avLst/>
          </a:prstGeom>
          <a:noFill/>
        </p:spPr>
        <p:txBody>
          <a:bodyPr wrap="square" rtlCol="0">
            <a:spAutoFit/>
          </a:bodyPr>
          <a:lstStyle/>
          <a:p>
            <a:r>
              <a:rPr lang="en-US" sz="2800" dirty="0" smtClean="0">
                <a:solidFill>
                  <a:srgbClr val="FFFFFF"/>
                </a:solidFill>
                <a:effectLst>
                  <a:outerShdw blurRad="50800" dist="38100" dir="2700000">
                    <a:srgbClr val="000000">
                      <a:alpha val="43000"/>
                    </a:srgbClr>
                  </a:outerShdw>
                </a:effectLst>
              </a:rPr>
              <a:t>Sensorsuite is built on 30+ years of domain knowledge in:</a:t>
            </a:r>
          </a:p>
          <a:p>
            <a:pPr marL="914400" lvl="1" indent="-457200">
              <a:buFont typeface="Arial"/>
              <a:buChar char="•"/>
            </a:pPr>
            <a:r>
              <a:rPr lang="en-US" sz="2800" dirty="0" smtClean="0">
                <a:solidFill>
                  <a:srgbClr val="FFFFFF"/>
                </a:solidFill>
                <a:effectLst>
                  <a:outerShdw blurRad="50800" dist="38100" dir="2700000">
                    <a:srgbClr val="000000">
                      <a:alpha val="43000"/>
                    </a:srgbClr>
                  </a:outerShdw>
                </a:effectLst>
              </a:rPr>
              <a:t>HVAC systems</a:t>
            </a:r>
          </a:p>
          <a:p>
            <a:pPr marL="914400" lvl="1" indent="-457200">
              <a:buFont typeface="Arial"/>
              <a:buChar char="•"/>
            </a:pPr>
            <a:r>
              <a:rPr lang="en-US" sz="2800" dirty="0" smtClean="0">
                <a:solidFill>
                  <a:srgbClr val="FFFFFF"/>
                </a:solidFill>
                <a:effectLst>
                  <a:outerShdw blurRad="50800" dist="38100" dir="2700000">
                    <a:srgbClr val="000000">
                      <a:alpha val="43000"/>
                    </a:srgbClr>
                  </a:outerShdw>
                </a:effectLst>
              </a:rPr>
              <a:t>Low level Embedded System programming</a:t>
            </a:r>
          </a:p>
          <a:p>
            <a:pPr marL="914400" lvl="1" indent="-457200">
              <a:buFont typeface="Arial"/>
              <a:buChar char="•"/>
            </a:pPr>
            <a:r>
              <a:rPr lang="en-US" sz="2800" dirty="0" smtClean="0">
                <a:solidFill>
                  <a:srgbClr val="FFFFFF"/>
                </a:solidFill>
                <a:effectLst>
                  <a:outerShdw blurRad="50800" dist="38100" dir="2700000">
                    <a:srgbClr val="000000">
                      <a:alpha val="43000"/>
                    </a:srgbClr>
                  </a:outerShdw>
                </a:effectLst>
              </a:rPr>
              <a:t>Cloud-based / Big Data systems</a:t>
            </a:r>
          </a:p>
          <a:p>
            <a:pPr marL="914400" lvl="1" indent="-457200">
              <a:buFont typeface="Arial"/>
              <a:buChar char="•"/>
            </a:pPr>
            <a:r>
              <a:rPr lang="en-US" sz="2800" dirty="0" smtClean="0">
                <a:solidFill>
                  <a:srgbClr val="FFFFFF"/>
                </a:solidFill>
                <a:effectLst>
                  <a:outerShdw blurRad="50800" dist="38100" dir="2700000">
                    <a:srgbClr val="000000">
                      <a:alpha val="43000"/>
                    </a:srgbClr>
                  </a:outerShdw>
                </a:effectLst>
              </a:rPr>
              <a:t>Wireless technology</a:t>
            </a:r>
          </a:p>
          <a:p>
            <a:r>
              <a:rPr lang="en-US" sz="2800" dirty="0" smtClean="0">
                <a:solidFill>
                  <a:srgbClr val="FFFFFF"/>
                </a:solidFill>
                <a:effectLst>
                  <a:outerShdw blurRad="50800" dist="38100" dir="2700000">
                    <a:srgbClr val="000000">
                      <a:alpha val="43000"/>
                    </a:srgbClr>
                  </a:outerShdw>
                </a:effectLst>
              </a:rPr>
              <a:t>With a 4 year head start on R&amp;D, 30+ buildings and 6+ hardware iterations.  </a:t>
            </a:r>
          </a:p>
          <a:p>
            <a:endParaRPr lang="en-US" sz="2800" dirty="0" smtClean="0">
              <a:solidFill>
                <a:srgbClr val="FFFFFF"/>
              </a:solidFill>
              <a:effectLst>
                <a:outerShdw blurRad="50800" dist="38100" dir="2700000">
                  <a:srgbClr val="000000">
                    <a:alpha val="43000"/>
                  </a:srgbClr>
                </a:outerShdw>
              </a:effectLst>
            </a:endParaRPr>
          </a:p>
          <a:p>
            <a:r>
              <a:rPr lang="en-US" sz="2800" dirty="0" smtClean="0">
                <a:solidFill>
                  <a:srgbClr val="FFFF00"/>
                </a:solidFill>
                <a:effectLst>
                  <a:outerShdw blurRad="50800" dist="38100" dir="2700000">
                    <a:srgbClr val="000000">
                      <a:alpha val="43000"/>
                    </a:srgbClr>
                  </a:outerShdw>
                </a:effectLst>
              </a:rPr>
              <a:t>Creating barriers to entry along the way.</a:t>
            </a:r>
            <a:endParaRPr lang="en-US" sz="2400" dirty="0" smtClean="0">
              <a:solidFill>
                <a:srgbClr val="FFFFFF"/>
              </a:solidFill>
              <a:effectLst>
                <a:outerShdw blurRad="50800" dist="38100" dir="2700000">
                  <a:srgbClr val="000000">
                    <a:alpha val="43000"/>
                  </a:srgbClr>
                </a:outerShdw>
              </a:effectLst>
            </a:endParaRPr>
          </a:p>
          <a:p>
            <a:pPr marL="342900" indent="-342900">
              <a:buFont typeface="Arial"/>
              <a:buChar char="•"/>
            </a:pPr>
            <a:r>
              <a:rPr lang="en-US" sz="2400" dirty="0" smtClean="0">
                <a:solidFill>
                  <a:srgbClr val="FFFFFF"/>
                </a:solidFill>
                <a:effectLst>
                  <a:outerShdw blurRad="50800" dist="38100" dir="2700000">
                    <a:srgbClr val="000000">
                      <a:alpha val="43000"/>
                    </a:srgbClr>
                  </a:outerShdw>
                </a:effectLst>
              </a:rPr>
              <a:t>Full </a:t>
            </a:r>
            <a:r>
              <a:rPr lang="en-US" sz="2400" dirty="0">
                <a:solidFill>
                  <a:srgbClr val="FFFFFF"/>
                </a:solidFill>
                <a:effectLst>
                  <a:outerShdw blurRad="50800" dist="38100" dir="2700000">
                    <a:srgbClr val="000000">
                      <a:alpha val="43000"/>
                    </a:srgbClr>
                  </a:outerShdw>
                </a:effectLst>
              </a:rPr>
              <a:t>stack design from hardware to software for a premium </a:t>
            </a:r>
            <a:r>
              <a:rPr lang="en-US" sz="2400" dirty="0" smtClean="0">
                <a:solidFill>
                  <a:srgbClr val="FFFFFF"/>
                </a:solidFill>
                <a:effectLst>
                  <a:outerShdw blurRad="50800" dist="38100" dir="2700000">
                    <a:srgbClr val="000000">
                      <a:alpha val="43000"/>
                    </a:srgbClr>
                  </a:outerShdw>
                </a:effectLst>
              </a:rPr>
              <a:t>user Experience </a:t>
            </a:r>
            <a:r>
              <a:rPr lang="en-US" sz="2400" dirty="0">
                <a:solidFill>
                  <a:srgbClr val="FFFFFF"/>
                </a:solidFill>
                <a:effectLst>
                  <a:outerShdw blurRad="50800" dist="38100" dir="2700000">
                    <a:srgbClr val="000000">
                      <a:alpha val="43000"/>
                    </a:srgbClr>
                  </a:outerShdw>
                </a:effectLst>
              </a:rPr>
              <a:t>– think Apple</a:t>
            </a:r>
            <a:r>
              <a:rPr lang="en-US" sz="2400" dirty="0" smtClean="0">
                <a:solidFill>
                  <a:srgbClr val="FFFFFF"/>
                </a:solidFill>
                <a:effectLst>
                  <a:outerShdw blurRad="50800" dist="38100" dir="2700000">
                    <a:srgbClr val="000000">
                      <a:alpha val="43000"/>
                    </a:srgbClr>
                  </a:outerShdw>
                </a:effectLst>
              </a:rPr>
              <a:t>.</a:t>
            </a:r>
          </a:p>
          <a:p>
            <a:pPr marL="342900" indent="-342900">
              <a:buFont typeface="Arial"/>
              <a:buChar char="•"/>
            </a:pPr>
            <a:r>
              <a:rPr lang="en-US" sz="2400" dirty="0" smtClean="0">
                <a:solidFill>
                  <a:srgbClr val="FFFFFF"/>
                </a:solidFill>
                <a:effectLst>
                  <a:outerShdw blurRad="50800" dist="38100" dir="2700000">
                    <a:srgbClr val="000000">
                      <a:alpha val="43000"/>
                    </a:srgbClr>
                  </a:outerShdw>
                </a:effectLst>
              </a:rPr>
              <a:t>Setting up exclusive partnerships to create secure channels.</a:t>
            </a:r>
          </a:p>
          <a:p>
            <a:pPr marL="342900" indent="-342900">
              <a:buFont typeface="Arial"/>
              <a:buChar char="•"/>
            </a:pPr>
            <a:r>
              <a:rPr lang="en-US" sz="2400" dirty="0" smtClean="0">
                <a:solidFill>
                  <a:srgbClr val="FFFFFF"/>
                </a:solidFill>
                <a:effectLst>
                  <a:outerShdw blurRad="50800" dist="38100" dir="2700000">
                    <a:srgbClr val="000000">
                      <a:alpha val="43000"/>
                    </a:srgbClr>
                  </a:outerShdw>
                </a:effectLst>
              </a:rPr>
              <a:t>Platform services to create high cost of changing vendors. </a:t>
            </a: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itch-bg-city-dark.png"/>
          <p:cNvPicPr>
            <a:picLocks noChangeAspect="1"/>
          </p:cNvPicPr>
          <p:nvPr/>
        </p:nvPicPr>
        <p:blipFill>
          <a:blip r:embed="rId3"/>
          <a:stretch>
            <a:fillRect/>
          </a:stretch>
        </p:blipFill>
        <p:spPr>
          <a:xfrm>
            <a:off x="4049" y="0"/>
            <a:ext cx="9135901" cy="6858000"/>
          </a:xfrm>
          <a:prstGeom prst="rect">
            <a:avLst/>
          </a:prstGeom>
        </p:spPr>
      </p:pic>
      <p:pic>
        <p:nvPicPr>
          <p:cNvPr id="2" name="Picture 1" descr="boilerlink-blog.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568" y="-1240"/>
            <a:ext cx="10710840" cy="6641976"/>
          </a:xfrm>
          <a:prstGeom prst="rect">
            <a:avLst/>
          </a:prstGeom>
        </p:spPr>
      </p:pic>
      <p:sp>
        <p:nvSpPr>
          <p:cNvPr id="4" name="Rectangle 3"/>
          <p:cNvSpPr/>
          <p:nvPr/>
        </p:nvSpPr>
        <p:spPr>
          <a:xfrm>
            <a:off x="-108520" y="6623803"/>
            <a:ext cx="9577064" cy="404664"/>
          </a:xfrm>
          <a:prstGeom prst="rect">
            <a:avLst/>
          </a:prstGeom>
          <a:solidFill>
            <a:schemeClr val="bg2">
              <a:lumMod val="10000"/>
            </a:schemeClr>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46088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itch-bg-city-dark.png"/>
          <p:cNvPicPr>
            <a:picLocks noChangeAspect="1"/>
          </p:cNvPicPr>
          <p:nvPr/>
        </p:nvPicPr>
        <p:blipFill>
          <a:blip r:embed="rId3"/>
          <a:stretch>
            <a:fillRect/>
          </a:stretch>
        </p:blipFill>
        <p:spPr>
          <a:xfrm>
            <a:off x="4049" y="0"/>
            <a:ext cx="9135901" cy="6858000"/>
          </a:xfrm>
          <a:prstGeom prst="rect">
            <a:avLst/>
          </a:prstGeom>
        </p:spPr>
      </p:pic>
      <p:sp>
        <p:nvSpPr>
          <p:cNvPr id="4" name="Rectangle 3"/>
          <p:cNvSpPr/>
          <p:nvPr/>
        </p:nvSpPr>
        <p:spPr>
          <a:xfrm>
            <a:off x="-108520" y="6623803"/>
            <a:ext cx="9577064" cy="404664"/>
          </a:xfrm>
          <a:prstGeom prst="rect">
            <a:avLst/>
          </a:prstGeom>
          <a:solidFill>
            <a:schemeClr val="bg1"/>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36512" y="-1"/>
            <a:ext cx="9446699" cy="6623803"/>
          </a:xfrm>
          <a:prstGeom prst="rect">
            <a:avLst/>
          </a:prstGeom>
        </p:spPr>
      </p:pic>
    </p:spTree>
    <p:extLst>
      <p:ext uri="{BB962C8B-B14F-4D97-AF65-F5344CB8AC3E}">
        <p14:creationId xmlns:p14="http://schemas.microsoft.com/office/powerpoint/2010/main" val="3767543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logo.png"/>
          <p:cNvPicPr>
            <a:picLocks noChangeAspect="1"/>
          </p:cNvPicPr>
          <p:nvPr/>
        </p:nvPicPr>
        <p:blipFill>
          <a:blip r:embed="rId3"/>
          <a:stretch>
            <a:fillRect/>
          </a:stretch>
        </p:blipFill>
        <p:spPr>
          <a:xfrm>
            <a:off x="7772400" y="152400"/>
            <a:ext cx="1168400" cy="361950"/>
          </a:xfrm>
          <a:prstGeom prst="rect">
            <a:avLst/>
          </a:prstGeom>
        </p:spPr>
      </p:pic>
      <p:pic>
        <p:nvPicPr>
          <p:cNvPr id="4" name="Picture 3"/>
          <p:cNvPicPr>
            <a:picLocks noChangeAspect="1"/>
          </p:cNvPicPr>
          <p:nvPr/>
        </p:nvPicPr>
        <p:blipFill>
          <a:blip r:embed="rId4"/>
          <a:stretch>
            <a:fillRect/>
          </a:stretch>
        </p:blipFill>
        <p:spPr>
          <a:xfrm>
            <a:off x="-1" y="0"/>
            <a:ext cx="9847971" cy="7101408"/>
          </a:xfrm>
          <a:prstGeom prst="rect">
            <a:avLst/>
          </a:prstGeom>
        </p:spPr>
      </p:pic>
    </p:spTree>
    <p:extLst>
      <p:ext uri="{BB962C8B-B14F-4D97-AF65-F5344CB8AC3E}">
        <p14:creationId xmlns:p14="http://schemas.microsoft.com/office/powerpoint/2010/main" val="210028108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itch-bg-city-dark.png"/>
          <p:cNvPicPr>
            <a:picLocks noChangeAspect="1"/>
          </p:cNvPicPr>
          <p:nvPr/>
        </p:nvPicPr>
        <p:blipFill>
          <a:blip r:embed="rId3"/>
          <a:stretch>
            <a:fillRect/>
          </a:stretch>
        </p:blipFill>
        <p:spPr>
          <a:xfrm>
            <a:off x="4049" y="0"/>
            <a:ext cx="9135901" cy="6858000"/>
          </a:xfrm>
          <a:prstGeom prst="rect">
            <a:avLst/>
          </a:prstGeom>
        </p:spPr>
      </p:pic>
      <p:pic>
        <p:nvPicPr>
          <p:cNvPr id="3" name="Picture 2" descr="suitestat.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31440"/>
            <a:ext cx="9135902" cy="7690574"/>
          </a:xfrm>
          <a:prstGeom prst="rect">
            <a:avLst/>
          </a:prstGeom>
        </p:spPr>
      </p:pic>
    </p:spTree>
    <p:extLst>
      <p:ext uri="{BB962C8B-B14F-4D97-AF65-F5344CB8AC3E}">
        <p14:creationId xmlns:p14="http://schemas.microsoft.com/office/powerpoint/2010/main" val="373324274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itch-bg-city-dark.png"/>
          <p:cNvPicPr>
            <a:picLocks noChangeAspect="1"/>
          </p:cNvPicPr>
          <p:nvPr/>
        </p:nvPicPr>
        <p:blipFill>
          <a:blip r:embed="rId3"/>
          <a:stretch>
            <a:fillRect/>
          </a:stretch>
        </p:blipFill>
        <p:spPr>
          <a:xfrm>
            <a:off x="4049" y="0"/>
            <a:ext cx="9135901" cy="6858000"/>
          </a:xfrm>
          <a:prstGeom prst="rect">
            <a:avLst/>
          </a:prstGeom>
        </p:spPr>
      </p:pic>
      <p:pic>
        <p:nvPicPr>
          <p:cNvPr id="10" name="Picture 9" descr="logo.png"/>
          <p:cNvPicPr>
            <a:picLocks noChangeAspect="1"/>
          </p:cNvPicPr>
          <p:nvPr/>
        </p:nvPicPr>
        <p:blipFill>
          <a:blip r:embed="rId4"/>
          <a:stretch>
            <a:fillRect/>
          </a:stretch>
        </p:blipFill>
        <p:spPr>
          <a:xfrm>
            <a:off x="7772400" y="152400"/>
            <a:ext cx="1168400" cy="361950"/>
          </a:xfrm>
          <a:prstGeom prst="rect">
            <a:avLst/>
          </a:prstGeom>
        </p:spPr>
      </p:pic>
      <p:cxnSp>
        <p:nvCxnSpPr>
          <p:cNvPr id="20" name="Straight Connector 19"/>
          <p:cNvCxnSpPr/>
          <p:nvPr/>
        </p:nvCxnSpPr>
        <p:spPr>
          <a:xfrm>
            <a:off x="304800" y="685800"/>
            <a:ext cx="8636000" cy="1588"/>
          </a:xfrm>
          <a:prstGeom prst="line">
            <a:avLst/>
          </a:prstGeom>
          <a:ln w="3175" cmpd="sng">
            <a:solidFill>
              <a:schemeClr val="bg1"/>
            </a:solidFill>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213360" y="29210"/>
            <a:ext cx="5375565" cy="615553"/>
          </a:xfrm>
          <a:prstGeom prst="rect">
            <a:avLst/>
          </a:prstGeom>
          <a:noFill/>
          <a:effectLst>
            <a:outerShdw blurRad="41275" dist="25400" dir="2700000" algn="tl" rotWithShape="0">
              <a:srgbClr val="000000">
                <a:alpha val="41000"/>
              </a:srgbClr>
            </a:outerShdw>
          </a:effectLst>
        </p:spPr>
        <p:txBody>
          <a:bodyPr wrap="none" rtlCol="0">
            <a:spAutoFit/>
          </a:bodyPr>
          <a:lstStyle/>
          <a:p>
            <a:r>
              <a:rPr lang="en-US" sz="3400" dirty="0" smtClean="0">
                <a:solidFill>
                  <a:schemeClr val="bg1"/>
                </a:solidFill>
              </a:rPr>
              <a:t>Traction and the Opportunity</a:t>
            </a:r>
            <a:endParaRPr lang="en-US" sz="3400" dirty="0">
              <a:solidFill>
                <a:schemeClr val="bg1"/>
              </a:solidFill>
            </a:endParaRPr>
          </a:p>
        </p:txBody>
      </p:sp>
      <p:sp>
        <p:nvSpPr>
          <p:cNvPr id="11" name="Rectangle 10"/>
          <p:cNvSpPr/>
          <p:nvPr/>
        </p:nvSpPr>
        <p:spPr>
          <a:xfrm>
            <a:off x="4049" y="4573246"/>
            <a:ext cx="9248471" cy="2284754"/>
          </a:xfrm>
          <a:prstGeom prst="rect">
            <a:avLst/>
          </a:prstGeom>
          <a:gradFill flip="none" rotWithShape="1">
            <a:gsLst>
              <a:gs pos="0">
                <a:srgbClr val="244F79"/>
              </a:gs>
              <a:gs pos="100000">
                <a:schemeClr val="tx2">
                  <a:lumMod val="50000"/>
                </a:schemeClr>
              </a:gs>
            </a:gsLst>
            <a:lin ang="564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04800" y="764704"/>
            <a:ext cx="7968848" cy="5524589"/>
          </a:xfrm>
          <a:prstGeom prst="rect">
            <a:avLst/>
          </a:prstGeom>
          <a:noFill/>
        </p:spPr>
        <p:txBody>
          <a:bodyPr wrap="none" rtlCol="0">
            <a:spAutoFit/>
          </a:bodyPr>
          <a:lstStyle/>
          <a:p>
            <a:r>
              <a:rPr lang="en-US" sz="3100" dirty="0">
                <a:solidFill>
                  <a:srgbClr val="FFFFFF"/>
                </a:solidFill>
                <a:effectLst>
                  <a:outerShdw blurRad="50800" dist="38100" dir="2700000">
                    <a:srgbClr val="000000">
                      <a:alpha val="43000"/>
                    </a:srgbClr>
                  </a:outerShdw>
                </a:effectLst>
              </a:rPr>
              <a:t>The </a:t>
            </a:r>
            <a:r>
              <a:rPr lang="en-US" sz="3100" dirty="0" smtClean="0">
                <a:solidFill>
                  <a:srgbClr val="FFFFFF"/>
                </a:solidFill>
                <a:effectLst>
                  <a:outerShdw blurRad="50800" dist="38100" dir="2700000">
                    <a:srgbClr val="000000">
                      <a:alpha val="43000"/>
                    </a:srgbClr>
                  </a:outerShdw>
                </a:effectLst>
              </a:rPr>
              <a:t>building intelligence and controls</a:t>
            </a:r>
          </a:p>
          <a:p>
            <a:r>
              <a:rPr lang="en-US" sz="3100" dirty="0" smtClean="0">
                <a:solidFill>
                  <a:srgbClr val="FFFFFF"/>
                </a:solidFill>
                <a:effectLst>
                  <a:outerShdw blurRad="50800" dist="38100" dir="2700000">
                    <a:srgbClr val="000000">
                      <a:alpha val="43000"/>
                    </a:srgbClr>
                  </a:outerShdw>
                </a:effectLst>
              </a:rPr>
              <a:t>market is projected </a:t>
            </a:r>
            <a:r>
              <a:rPr lang="en-US" sz="3100" dirty="0">
                <a:solidFill>
                  <a:srgbClr val="FFFFFF"/>
                </a:solidFill>
                <a:effectLst>
                  <a:outerShdw blurRad="50800" dist="38100" dir="2700000">
                    <a:srgbClr val="000000">
                      <a:alpha val="43000"/>
                    </a:srgbClr>
                  </a:outerShdw>
                </a:effectLst>
              </a:rPr>
              <a:t>to be </a:t>
            </a:r>
            <a:r>
              <a:rPr lang="en-US" sz="3100" dirty="0" smtClean="0">
                <a:solidFill>
                  <a:srgbClr val="FFFFFF"/>
                </a:solidFill>
                <a:effectLst>
                  <a:outerShdw blurRad="50800" dist="38100" dir="2700000">
                    <a:srgbClr val="000000">
                      <a:alpha val="43000"/>
                    </a:srgbClr>
                  </a:outerShdw>
                </a:effectLst>
              </a:rPr>
              <a:t>worth</a:t>
            </a:r>
          </a:p>
          <a:p>
            <a:r>
              <a:rPr lang="en-US" sz="3100" dirty="0" smtClean="0">
                <a:solidFill>
                  <a:srgbClr val="FFFFFF"/>
                </a:solidFill>
                <a:effectLst>
                  <a:outerShdw blurRad="50800" dist="38100" dir="2700000">
                    <a:srgbClr val="000000">
                      <a:alpha val="43000"/>
                    </a:srgbClr>
                  </a:outerShdw>
                </a:effectLst>
              </a:rPr>
              <a:t>approximately </a:t>
            </a:r>
            <a:r>
              <a:rPr lang="en-US" sz="3100" dirty="0">
                <a:solidFill>
                  <a:srgbClr val="FFFFFF"/>
                </a:solidFill>
                <a:effectLst>
                  <a:outerShdw blurRad="50800" dist="38100" dir="2700000">
                    <a:srgbClr val="000000">
                      <a:alpha val="43000"/>
                    </a:srgbClr>
                  </a:outerShdw>
                </a:effectLst>
              </a:rPr>
              <a:t>$49.5B by 2018</a:t>
            </a:r>
            <a:r>
              <a:rPr lang="en-US" sz="3100" dirty="0" smtClean="0">
                <a:solidFill>
                  <a:srgbClr val="FFFFFF"/>
                </a:solidFill>
                <a:effectLst>
                  <a:outerShdw blurRad="50800" dist="38100" dir="2700000">
                    <a:srgbClr val="000000">
                      <a:alpha val="43000"/>
                    </a:srgbClr>
                  </a:outerShdw>
                </a:effectLst>
              </a:rPr>
              <a:t>.</a:t>
            </a:r>
          </a:p>
          <a:p>
            <a:endParaRPr lang="en-US" sz="2000" dirty="0" smtClean="0">
              <a:solidFill>
                <a:srgbClr val="FFFFFF"/>
              </a:solidFill>
              <a:effectLst>
                <a:outerShdw blurRad="50800" dist="38100" dir="2700000">
                  <a:srgbClr val="000000">
                    <a:alpha val="43000"/>
                  </a:srgbClr>
                </a:outerShdw>
              </a:effectLst>
            </a:endParaRPr>
          </a:p>
          <a:p>
            <a:endParaRPr lang="en-US" sz="2400" b="1" u="sng" dirty="0" smtClean="0">
              <a:solidFill>
                <a:srgbClr val="FFFFFF"/>
              </a:solidFill>
              <a:effectLst>
                <a:outerShdw blurRad="50800" dist="38100" dir="2700000">
                  <a:srgbClr val="000000">
                    <a:alpha val="43000"/>
                  </a:srgbClr>
                </a:outerShdw>
              </a:effectLst>
            </a:endParaRPr>
          </a:p>
          <a:p>
            <a:endParaRPr lang="en-US" sz="2400" b="1" u="sng" dirty="0">
              <a:solidFill>
                <a:srgbClr val="FFFFFF"/>
              </a:solidFill>
              <a:effectLst>
                <a:outerShdw blurRad="50800" dist="38100" dir="2700000">
                  <a:srgbClr val="000000">
                    <a:alpha val="43000"/>
                  </a:srgbClr>
                </a:outerShdw>
              </a:effectLst>
            </a:endParaRPr>
          </a:p>
          <a:p>
            <a:r>
              <a:rPr lang="en-US" sz="2400" b="1" u="sng" dirty="0" smtClean="0">
                <a:solidFill>
                  <a:srgbClr val="FFFFFF"/>
                </a:solidFill>
                <a:effectLst>
                  <a:outerShdw blurRad="50800" dist="38100" dir="2700000">
                    <a:srgbClr val="000000">
                      <a:alpha val="43000"/>
                    </a:srgbClr>
                  </a:outerShdw>
                </a:effectLst>
              </a:rPr>
              <a:t>TRACTION</a:t>
            </a:r>
            <a:r>
              <a:rPr lang="en-US" sz="2400" b="1" u="sng" dirty="0">
                <a:solidFill>
                  <a:srgbClr val="FFFFFF"/>
                </a:solidFill>
                <a:effectLst>
                  <a:outerShdw blurRad="50800" dist="38100" dir="2700000">
                    <a:srgbClr val="000000">
                      <a:alpha val="43000"/>
                    </a:srgbClr>
                  </a:outerShdw>
                </a:effectLst>
              </a:rPr>
              <a:t>:</a:t>
            </a:r>
          </a:p>
          <a:p>
            <a:pPr marL="800100" lvl="1" indent="-342900">
              <a:buFont typeface="Arial"/>
              <a:buChar char="•"/>
            </a:pPr>
            <a:r>
              <a:rPr lang="en-US" sz="2400" b="1" dirty="0">
                <a:solidFill>
                  <a:srgbClr val="FFFFFF"/>
                </a:solidFill>
                <a:effectLst>
                  <a:outerShdw blurRad="50800" dist="38100" dir="2700000">
                    <a:srgbClr val="000000">
                      <a:alpha val="43000"/>
                    </a:srgbClr>
                  </a:outerShdw>
                </a:effectLst>
              </a:rPr>
              <a:t>$250k in revenue-to-date from the various projects</a:t>
            </a:r>
            <a:endParaRPr lang="en-US" sz="2400" b="1" dirty="0" smtClean="0">
              <a:solidFill>
                <a:srgbClr val="FFFFFF"/>
              </a:solidFill>
              <a:effectLst>
                <a:outerShdw blurRad="50800" dist="38100" dir="2700000">
                  <a:srgbClr val="000000">
                    <a:alpha val="43000"/>
                  </a:srgbClr>
                </a:outerShdw>
              </a:effectLst>
            </a:endParaRPr>
          </a:p>
          <a:p>
            <a:pPr marL="800100" lvl="1" indent="-342900">
              <a:buFont typeface="Arial"/>
              <a:buChar char="•"/>
            </a:pPr>
            <a:r>
              <a:rPr lang="en-US" sz="2400" b="1" dirty="0">
                <a:solidFill>
                  <a:srgbClr val="FFFFFF"/>
                </a:solidFill>
                <a:effectLst>
                  <a:outerShdw blurRad="50800" dist="38100" dir="2700000">
                    <a:srgbClr val="000000">
                      <a:alpha val="43000"/>
                    </a:srgbClr>
                  </a:outerShdw>
                </a:effectLst>
              </a:rPr>
              <a:t>3</a:t>
            </a:r>
            <a:r>
              <a:rPr lang="en-US" sz="2400" b="1" dirty="0" smtClean="0">
                <a:solidFill>
                  <a:srgbClr val="FFFFFF"/>
                </a:solidFill>
                <a:effectLst>
                  <a:outerShdw blurRad="50800" dist="38100" dir="2700000">
                    <a:srgbClr val="000000">
                      <a:alpha val="43000"/>
                    </a:srgbClr>
                  </a:outerShdw>
                </a:effectLst>
              </a:rPr>
              <a:t>0</a:t>
            </a:r>
            <a:r>
              <a:rPr lang="en-US" sz="2400" b="1" dirty="0">
                <a:solidFill>
                  <a:srgbClr val="FFFFFF"/>
                </a:solidFill>
                <a:effectLst>
                  <a:outerShdw blurRad="50800" dist="38100" dir="2700000">
                    <a:srgbClr val="000000">
                      <a:alpha val="43000"/>
                    </a:srgbClr>
                  </a:outerShdw>
                </a:effectLst>
              </a:rPr>
              <a:t>+ Buildings </a:t>
            </a:r>
            <a:r>
              <a:rPr lang="en-US" sz="2400" b="1" dirty="0" smtClean="0">
                <a:solidFill>
                  <a:srgbClr val="FFFFFF"/>
                </a:solidFill>
                <a:effectLst>
                  <a:outerShdw blurRad="50800" dist="38100" dir="2700000">
                    <a:srgbClr val="000000">
                      <a:alpha val="43000"/>
                    </a:srgbClr>
                  </a:outerShdw>
                </a:effectLst>
              </a:rPr>
              <a:t>by the end of 2014.</a:t>
            </a:r>
          </a:p>
          <a:p>
            <a:pPr marL="800100" lvl="1" indent="-342900">
              <a:buFont typeface="Arial"/>
              <a:buChar char="•"/>
            </a:pPr>
            <a:r>
              <a:rPr lang="en-US" sz="2400" b="1" dirty="0" smtClean="0">
                <a:solidFill>
                  <a:srgbClr val="FFFFFF"/>
                </a:solidFill>
                <a:effectLst>
                  <a:outerShdw blurRad="50800" dist="38100" dir="2700000">
                    <a:srgbClr val="000000">
                      <a:alpha val="43000"/>
                    </a:srgbClr>
                  </a:outerShdw>
                </a:effectLst>
              </a:rPr>
              <a:t>1000+ sensor/control nodes </a:t>
            </a:r>
            <a:r>
              <a:rPr lang="en-US" sz="2400" b="1" dirty="0">
                <a:solidFill>
                  <a:srgbClr val="FFFFFF"/>
                </a:solidFill>
                <a:effectLst>
                  <a:outerShdw blurRad="50800" dist="38100" dir="2700000">
                    <a:srgbClr val="000000">
                      <a:alpha val="43000"/>
                    </a:srgbClr>
                  </a:outerShdw>
                </a:effectLst>
              </a:rPr>
              <a:t>deployed</a:t>
            </a:r>
          </a:p>
          <a:p>
            <a:pPr marL="800100" lvl="1" indent="-342900">
              <a:buFont typeface="Arial"/>
              <a:buChar char="•"/>
            </a:pPr>
            <a:r>
              <a:rPr lang="en-US" sz="2400" b="1" dirty="0">
                <a:solidFill>
                  <a:srgbClr val="FFFFFF"/>
                </a:solidFill>
                <a:effectLst>
                  <a:outerShdw blurRad="50800" dist="38100" dir="2700000">
                    <a:srgbClr val="000000">
                      <a:alpha val="43000"/>
                    </a:srgbClr>
                  </a:outerShdw>
                </a:effectLst>
              </a:rPr>
              <a:t>2 Million Square feet under cloud energy management</a:t>
            </a:r>
          </a:p>
          <a:p>
            <a:pPr marL="800100" lvl="1" indent="-342900">
              <a:buFont typeface="Arial"/>
              <a:buChar char="•"/>
            </a:pPr>
            <a:r>
              <a:rPr lang="en-US" sz="2400" b="1" dirty="0" smtClean="0">
                <a:solidFill>
                  <a:srgbClr val="FFFFFF"/>
                </a:solidFill>
                <a:effectLst>
                  <a:outerShdw blurRad="50800" dist="38100" dir="2700000">
                    <a:srgbClr val="000000">
                      <a:alpha val="43000"/>
                    </a:srgbClr>
                  </a:outerShdw>
                </a:effectLst>
              </a:rPr>
              <a:t>200 </a:t>
            </a:r>
            <a:r>
              <a:rPr lang="en-US" sz="2400" b="1" dirty="0">
                <a:solidFill>
                  <a:srgbClr val="FFFFFF"/>
                </a:solidFill>
                <a:effectLst>
                  <a:outerShdw blurRad="50800" dist="38100" dir="2700000">
                    <a:srgbClr val="000000">
                      <a:alpha val="43000"/>
                    </a:srgbClr>
                  </a:outerShdw>
                </a:effectLst>
              </a:rPr>
              <a:t>MILLION data points processed and </a:t>
            </a:r>
            <a:r>
              <a:rPr lang="en-US" sz="2400" b="1" dirty="0" smtClean="0">
                <a:solidFill>
                  <a:srgbClr val="FFFFFF"/>
                </a:solidFill>
                <a:effectLst>
                  <a:outerShdw blurRad="50800" dist="38100" dir="2700000">
                    <a:srgbClr val="000000">
                      <a:alpha val="43000"/>
                    </a:srgbClr>
                  </a:outerShdw>
                </a:effectLst>
              </a:rPr>
              <a:t>stored</a:t>
            </a:r>
          </a:p>
          <a:p>
            <a:pPr lvl="1"/>
            <a:endParaRPr lang="en-US" sz="2400" b="1" dirty="0" smtClean="0">
              <a:solidFill>
                <a:srgbClr val="FFFFFF"/>
              </a:solidFill>
              <a:effectLst>
                <a:outerShdw blurRad="50800" dist="38100" dir="2700000">
                  <a:srgbClr val="000000">
                    <a:alpha val="43000"/>
                  </a:srgbClr>
                </a:outerShdw>
              </a:effectLst>
            </a:endParaRPr>
          </a:p>
          <a:p>
            <a:pPr lvl="1"/>
            <a:endParaRPr lang="en-US" sz="2400" b="1" dirty="0">
              <a:solidFill>
                <a:srgbClr val="FFFFFF"/>
              </a:solidFill>
              <a:effectLst>
                <a:outerShdw blurRad="50800" dist="38100" dir="2700000">
                  <a:srgbClr val="000000">
                    <a:alpha val="43000"/>
                  </a:srgbClr>
                </a:outerShdw>
              </a:effectLst>
            </a:endParaRPr>
          </a:p>
        </p:txBody>
      </p:sp>
      <p:pic>
        <p:nvPicPr>
          <p:cNvPr id="8" name="Picture 7"/>
          <p:cNvPicPr>
            <a:picLocks noChangeAspect="1"/>
          </p:cNvPicPr>
          <p:nvPr/>
        </p:nvPicPr>
        <p:blipFill>
          <a:blip r:embed="rId5"/>
          <a:stretch>
            <a:fillRect/>
          </a:stretch>
        </p:blipFill>
        <p:spPr>
          <a:xfrm>
            <a:off x="6948264" y="980728"/>
            <a:ext cx="1296144" cy="1296144"/>
          </a:xfrm>
          <a:prstGeom prst="rect">
            <a:avLst/>
          </a:prstGeom>
        </p:spPr>
      </p:pic>
    </p:spTree>
    <p:extLst>
      <p:ext uri="{BB962C8B-B14F-4D97-AF65-F5344CB8AC3E}">
        <p14:creationId xmlns:p14="http://schemas.microsoft.com/office/powerpoint/2010/main" val="244207618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79160</TotalTime>
  <Words>1599</Words>
  <Application>Microsoft Macintosh PowerPoint</Application>
  <PresentationFormat>On-screen Show (4:3)</PresentationFormat>
  <Paragraphs>235</Paragraphs>
  <Slides>19</Slides>
  <Notes>18</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bob  smoth</dc:creator>
  <cp:lastModifiedBy>Jason Myers</cp:lastModifiedBy>
  <cp:revision>721</cp:revision>
  <dcterms:created xsi:type="dcterms:W3CDTF">2013-04-02T21:52:44Z</dcterms:created>
  <dcterms:modified xsi:type="dcterms:W3CDTF">2015-03-20T16:13:35Z</dcterms:modified>
</cp:coreProperties>
</file>